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6" r:id="rId6"/>
    <p:sldId id="267" r:id="rId7"/>
    <p:sldId id="268" r:id="rId8"/>
    <p:sldId id="269" r:id="rId9"/>
    <p:sldId id="270" r:id="rId10"/>
    <p:sldId id="271" r:id="rId11"/>
    <p:sldId id="260" r:id="rId12"/>
    <p:sldId id="261" r:id="rId13"/>
    <p:sldId id="262" r:id="rId14"/>
    <p:sldId id="263" r:id="rId15"/>
    <p:sldId id="264" r:id="rId16"/>
    <p:sldId id="265" r:id="rId17"/>
    <p:sldId id="257" r:id="rId18"/>
    <p:sldId id="258"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9097FAD-C779-4703-A559-892EA5E586C5}"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247769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097FAD-C779-4703-A559-892EA5E586C5}"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239036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097FAD-C779-4703-A559-892EA5E586C5}"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247050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097FAD-C779-4703-A559-892EA5E586C5}"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167491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097FAD-C779-4703-A559-892EA5E586C5}" type="datetimeFigureOut">
              <a:rPr lang="en-US" smtClean="0"/>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2665719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097FAD-C779-4703-A559-892EA5E586C5}"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3550960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097FAD-C779-4703-A559-892EA5E586C5}" type="datetimeFigureOut">
              <a:rPr lang="en-US" smtClean="0"/>
              <a:t>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1390596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097FAD-C779-4703-A559-892EA5E586C5}" type="datetimeFigureOut">
              <a:rPr lang="en-US" smtClean="0"/>
              <a:t>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363145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097FAD-C779-4703-A559-892EA5E586C5}" type="datetimeFigureOut">
              <a:rPr lang="en-US" smtClean="0"/>
              <a:t>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66112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097FAD-C779-4703-A559-892EA5E586C5}"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3995090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097FAD-C779-4703-A559-892EA5E586C5}" type="datetimeFigureOut">
              <a:rPr lang="en-US" smtClean="0"/>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939D0-8C64-4A8C-B030-AD7AB66FFF9F}" type="slidenum">
              <a:rPr lang="en-US" smtClean="0"/>
              <a:t>‹Nº›</a:t>
            </a:fld>
            <a:endParaRPr lang="en-US"/>
          </a:p>
        </p:txBody>
      </p:sp>
    </p:spTree>
    <p:extLst>
      <p:ext uri="{BB962C8B-B14F-4D97-AF65-F5344CB8AC3E}">
        <p14:creationId xmlns:p14="http://schemas.microsoft.com/office/powerpoint/2010/main" val="370406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097FAD-C779-4703-A559-892EA5E586C5}" type="datetimeFigureOut">
              <a:rPr lang="en-US" smtClean="0"/>
              <a:t>2/14/2024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1939D0-8C64-4A8C-B030-AD7AB66FFF9F}" type="slidenum">
              <a:rPr lang="en-US" smtClean="0"/>
              <a:t>‹Nº›</a:t>
            </a:fld>
            <a:endParaRPr lang="en-US"/>
          </a:p>
        </p:txBody>
      </p:sp>
    </p:spTree>
    <p:extLst>
      <p:ext uri="{BB962C8B-B14F-4D97-AF65-F5344CB8AC3E}">
        <p14:creationId xmlns:p14="http://schemas.microsoft.com/office/powerpoint/2010/main" val="462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session 5</a:t>
            </a:r>
          </a:p>
        </p:txBody>
      </p:sp>
      <p:sp>
        <p:nvSpPr>
          <p:cNvPr id="3" name="Subtitle 2"/>
          <p:cNvSpPr>
            <a:spLocks noGrp="1"/>
          </p:cNvSpPr>
          <p:nvPr>
            <p:ph type="subTitle" idx="1"/>
          </p:nvPr>
        </p:nvSpPr>
        <p:spPr/>
        <p:txBody>
          <a:bodyPr/>
          <a:lstStyle/>
          <a:p>
            <a:r>
              <a:rPr lang="en-US" dirty="0"/>
              <a:t>Implementing NJ</a:t>
            </a:r>
          </a:p>
        </p:txBody>
      </p:sp>
    </p:spTree>
    <p:extLst>
      <p:ext uri="{BB962C8B-B14F-4D97-AF65-F5344CB8AC3E}">
        <p14:creationId xmlns:p14="http://schemas.microsoft.com/office/powerpoint/2010/main" val="76950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4" name="Rectangle 3"/>
          <p:cNvSpPr/>
          <p:nvPr/>
        </p:nvSpPr>
        <p:spPr>
          <a:xfrm>
            <a:off x="316174" y="1225689"/>
            <a:ext cx="11559652" cy="5355312"/>
          </a:xfrm>
          <a:prstGeom prst="rect">
            <a:avLst/>
          </a:prstGeom>
        </p:spPr>
        <p:txBody>
          <a:bodyPr wrap="square">
            <a:spAutoFit/>
          </a:bodyPr>
          <a:lstStyle/>
          <a:p>
            <a:r>
              <a:rPr lang="en-US" i="1" dirty="0">
                <a:solidFill>
                  <a:srgbClr val="00AA00"/>
                </a:solidFill>
                <a:latin typeface="Consolas" panose="020B0609020204030204" pitchFamily="49" charset="0"/>
              </a:rPr>
              <a:t>'''</a:t>
            </a:r>
          </a:p>
          <a:p>
            <a:r>
              <a:rPr lang="en-US" i="1" dirty="0">
                <a:solidFill>
                  <a:srgbClr val="00AA00"/>
                </a:solidFill>
                <a:latin typeface="Consolas" panose="020B0609020204030204" pitchFamily="49" charset="0"/>
              </a:rPr>
              <a:t>Exercise 3. (2 </a:t>
            </a:r>
            <a:r>
              <a:rPr lang="en-US" i="1" u="sng" dirty="0" err="1">
                <a:solidFill>
                  <a:srgbClr val="00AA00"/>
                </a:solidFill>
                <a:latin typeface="Consolas" panose="020B0609020204030204" pitchFamily="49" charset="0"/>
              </a:rPr>
              <a:t>Pnt</a:t>
            </a:r>
            <a:r>
              <a:rPr lang="en-US" i="1" u="sng" dirty="0">
                <a:solidFill>
                  <a:srgbClr val="00AA00"/>
                </a:solidFill>
                <a:latin typeface="Consolas" panose="020B0609020204030204" pitchFamily="49" charset="0"/>
              </a:rPr>
              <a:t>) Fix (five errors) and comment the code. WHAT IS THE PURPOSE OF THIS CODE? </a:t>
            </a:r>
            <a:r>
              <a:rPr lang="en-US" i="1" dirty="0">
                <a:solidFill>
                  <a:srgbClr val="00AA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err="1">
                <a:solidFill>
                  <a:srgbClr val="0000FF"/>
                </a:solidFill>
                <a:latin typeface="Consolas" panose="020B0609020204030204" pitchFamily="49" charset="0"/>
              </a:rPr>
              <a:t>def</a:t>
            </a:r>
            <a:r>
              <a:rPr lang="en-US"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prob_x_and_pi</a:t>
            </a:r>
            <a:r>
              <a:rPr lang="en-US" b="1" dirty="0">
                <a:solidFill>
                  <a:srgbClr val="000000"/>
                </a:solidFill>
                <a:latin typeface="Consolas" panose="020B0609020204030204" pitchFamily="49" charset="0"/>
              </a:rPr>
              <a:t>(</a:t>
            </a:r>
            <a:r>
              <a:rPr lang="en-US" b="1" dirty="0" err="1">
                <a:solidFill>
                  <a:srgbClr val="000000"/>
                </a:solidFill>
                <a:latin typeface="Consolas" panose="020B0609020204030204" pitchFamily="49" charset="0"/>
              </a:rPr>
              <a:t>prior_prob</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transition_prob</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emission_prob</a:t>
            </a:r>
            <a:r>
              <a:rPr lang="en-US" b="1" dirty="0">
                <a:solidFill>
                  <a:srgbClr val="000000"/>
                </a:solidFill>
                <a:latin typeface="Consolas" panose="020B0609020204030204" pitchFamily="49" charset="0"/>
              </a:rPr>
              <a:t>, x, pi):</a:t>
            </a:r>
          </a:p>
          <a:p>
            <a:r>
              <a:rPr lang="en-US" dirty="0">
                <a:solidFill>
                  <a:srgbClr val="000000"/>
                </a:solidFill>
                <a:latin typeface="Consolas" panose="020B0609020204030204" pitchFamily="49" charset="0"/>
              </a:rPr>
              <a:t>    </a:t>
            </a:r>
            <a:r>
              <a:rPr lang="en-US" dirty="0">
                <a:solidFill>
                  <a:srgbClr val="C0C0C0"/>
                </a:solidFill>
                <a:latin typeface="Consolas" panose="020B0609020204030204" pitchFamily="49" charset="0"/>
              </a:rPr>
              <a:t># Initialize the probability with the prior at state in position i-1</a:t>
            </a:r>
          </a:p>
          <a:p>
            <a:r>
              <a:rPr lang="en-US" dirty="0">
                <a:solidFill>
                  <a:srgbClr val="000000"/>
                </a:solidFill>
                <a:latin typeface="Consolas" panose="020B0609020204030204" pitchFamily="49" charset="0"/>
              </a:rPr>
              <a:t>    p = </a:t>
            </a:r>
            <a:r>
              <a:rPr lang="en-US" dirty="0" err="1">
                <a:solidFill>
                  <a:srgbClr val="000000"/>
                </a:solidFill>
                <a:latin typeface="Consolas" panose="020B0609020204030204" pitchFamily="49" charset="0"/>
              </a:rPr>
              <a:t>prior_prob</a:t>
            </a:r>
            <a:r>
              <a:rPr lang="en-US" dirty="0">
                <a:solidFill>
                  <a:srgbClr val="000000"/>
                </a:solidFill>
                <a:latin typeface="Consolas" panose="020B0609020204030204" pitchFamily="49" charset="0"/>
              </a:rPr>
              <a:t>[pi[</a:t>
            </a:r>
            <a:r>
              <a:rPr lang="en-US" dirty="0">
                <a:solidFill>
                  <a:srgbClr val="800000"/>
                </a:solidFill>
                <a:latin typeface="Consolas" panose="020B0609020204030204" pitchFamily="49" charset="0"/>
              </a:rPr>
              <a:t>0</a:t>
            </a:r>
            <a:r>
              <a:rPr lang="en-US" dirty="0">
                <a:solidFill>
                  <a:srgbClr val="000000"/>
                </a:solidFill>
                <a:latin typeface="Consolas" panose="020B0609020204030204" pitchFamily="49" charset="0"/>
              </a:rPr>
              <a:t>]] </a:t>
            </a:r>
            <a:r>
              <a:rPr lang="en-US" dirty="0">
                <a:solidFill>
                  <a:srgbClr val="C0C0C0"/>
                </a:solidFill>
                <a:latin typeface="Consolas" panose="020B0609020204030204" pitchFamily="49" charset="0"/>
              </a:rPr>
              <a:t># prior of the hidden state</a:t>
            </a:r>
          </a:p>
          <a:p>
            <a:r>
              <a:rPr lang="en-US" dirty="0">
                <a:solidFill>
                  <a:srgbClr val="000000"/>
                </a:solidFill>
                <a:latin typeface="Consolas" panose="020B0609020204030204" pitchFamily="49" charset="0"/>
              </a:rPr>
              <a:t>    </a:t>
            </a:r>
            <a:r>
              <a:rPr lang="en-US" dirty="0">
                <a:solidFill>
                  <a:srgbClr val="C0C0C0"/>
                </a:solidFill>
                <a:latin typeface="Consolas" panose="020B0609020204030204" pitchFamily="49" charset="0"/>
              </a:rPr>
              <a:t># counter to store the state of previous position.</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a:t>
            </a:r>
            <a:r>
              <a:rPr lang="en-US" dirty="0">
                <a:solidFill>
                  <a:srgbClr val="000000"/>
                </a:solidFill>
                <a:latin typeface="Consolas" panose="020B0609020204030204" pitchFamily="49" charset="0"/>
              </a:rPr>
              <a:t> = pi[</a:t>
            </a:r>
            <a:r>
              <a:rPr lang="en-US" dirty="0">
                <a:solidFill>
                  <a:srgbClr val="800000"/>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C0C0C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 ii </a:t>
            </a:r>
            <a:r>
              <a:rPr lang="en-US" dirty="0">
                <a:solidFill>
                  <a:srgbClr val="0000FF"/>
                </a:solidFill>
                <a:latin typeface="Consolas" panose="020B0609020204030204" pitchFamily="49" charset="0"/>
              </a:rPr>
              <a:t>in</a:t>
            </a:r>
            <a:r>
              <a:rPr lang="en-US" dirty="0">
                <a:solidFill>
                  <a:srgbClr val="000000"/>
                </a:solidFill>
                <a:latin typeface="Consolas" panose="020B0609020204030204" pitchFamily="49" charset="0"/>
              </a:rPr>
              <a:t> range(</a:t>
            </a:r>
            <a:r>
              <a:rPr lang="en-US" dirty="0" err="1">
                <a:solidFill>
                  <a:srgbClr val="000000"/>
                </a:solidFill>
                <a:latin typeface="Consolas" panose="020B0609020204030204" pitchFamily="49" charset="0"/>
              </a:rPr>
              <a:t>len</a:t>
            </a:r>
            <a:r>
              <a:rPr lang="en-US" dirty="0">
                <a:solidFill>
                  <a:srgbClr val="000000"/>
                </a:solidFill>
                <a:latin typeface="Consolas" panose="020B0609020204030204" pitchFamily="49" charset="0"/>
              </a:rPr>
              <a:t>(pi)):</a:t>
            </a:r>
          </a:p>
          <a:p>
            <a:r>
              <a:rPr lang="en-US" dirty="0">
                <a:solidFill>
                  <a:srgbClr val="000000"/>
                </a:solidFill>
                <a:latin typeface="Consolas" panose="020B0609020204030204" pitchFamily="49" charset="0"/>
              </a:rPr>
              <a:t>        </a:t>
            </a:r>
            <a:r>
              <a:rPr lang="en-US" dirty="0">
                <a:solidFill>
                  <a:srgbClr val="C0C0C0"/>
                </a:solidFill>
                <a:latin typeface="Consolas" panose="020B0609020204030204" pitchFamily="49" charset="0"/>
              </a:rPr>
              <a:t>#</a:t>
            </a:r>
          </a:p>
          <a:p>
            <a:r>
              <a:rPr lang="en-US" dirty="0">
                <a:solidFill>
                  <a:srgbClr val="000000"/>
                </a:solidFill>
                <a:latin typeface="Consolas" panose="020B0609020204030204" pitchFamily="49" charset="0"/>
              </a:rPr>
              <a:t>        p = p*</a:t>
            </a:r>
            <a:r>
              <a:rPr lang="en-US" dirty="0" err="1">
                <a:solidFill>
                  <a:srgbClr val="000000"/>
                </a:solidFill>
                <a:latin typeface="Consolas" panose="020B0609020204030204" pitchFamily="49" charset="0"/>
              </a:rPr>
              <a:t>emission_prob</a:t>
            </a:r>
            <a:r>
              <a:rPr lang="en-US" dirty="0">
                <a:solidFill>
                  <a:srgbClr val="000000"/>
                </a:solidFill>
                <a:latin typeface="Consolas" panose="020B0609020204030204" pitchFamily="49" charset="0"/>
              </a:rPr>
              <a:t>[pi[ii]][x[ii]]*</a:t>
            </a:r>
            <a:r>
              <a:rPr lang="en-US" dirty="0" err="1">
                <a:solidFill>
                  <a:srgbClr val="000000"/>
                </a:solidFill>
                <a:latin typeface="Consolas" panose="020B0609020204030204" pitchFamily="49" charset="0"/>
              </a:rPr>
              <a:t>transition_prob</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si</a:t>
            </a:r>
            <a:r>
              <a:rPr lang="en-US" dirty="0">
                <a:solidFill>
                  <a:srgbClr val="000000"/>
                </a:solidFill>
                <a:latin typeface="Consolas" panose="020B0609020204030204" pitchFamily="49" charset="0"/>
              </a:rPr>
              <a:t>][pi[ii]] </a:t>
            </a:r>
            <a:r>
              <a:rPr lang="en-US" dirty="0">
                <a:solidFill>
                  <a:srgbClr val="C0C0C0"/>
                </a:solidFill>
                <a:latin typeface="Consolas" panose="020B0609020204030204" pitchFamily="49" charset="0"/>
              </a:rPr>
              <a:t># move from state </a:t>
            </a:r>
            <a:r>
              <a:rPr lang="en-US" u="sng" dirty="0" err="1">
                <a:solidFill>
                  <a:srgbClr val="C0C0C0"/>
                </a:solidFill>
                <a:latin typeface="Consolas" panose="020B0609020204030204" pitchFamily="49" charset="0"/>
              </a:rPr>
              <a:t>si</a:t>
            </a:r>
            <a:r>
              <a:rPr lang="en-US" u="sng" dirty="0">
                <a:solidFill>
                  <a:srgbClr val="C0C0C0"/>
                </a:solidFill>
                <a:latin typeface="Consolas" panose="020B0609020204030204" pitchFamily="49" charset="0"/>
              </a:rPr>
              <a:t> to pi and emission from state </a:t>
            </a:r>
            <a:r>
              <a:rPr lang="en-US" u="sng" dirty="0" err="1">
                <a:solidFill>
                  <a:srgbClr val="C0C0C0"/>
                </a:solidFill>
                <a:latin typeface="Consolas" panose="020B0609020204030204" pitchFamily="49" charset="0"/>
              </a:rPr>
              <a:t>pii</a:t>
            </a:r>
            <a:r>
              <a:rPr lang="en-US" u="sng" dirty="0">
                <a:solidFill>
                  <a:srgbClr val="C0C0C0"/>
                </a:solidFill>
                <a:latin typeface="Consolas" panose="020B0609020204030204" pitchFamily="49" charset="0"/>
              </a:rPr>
              <a:t> and x</a:t>
            </a:r>
          </a:p>
          <a:p>
            <a:r>
              <a:rPr lang="en-US" dirty="0">
                <a:solidFill>
                  <a:srgbClr val="000000"/>
                </a:solidFill>
                <a:latin typeface="Consolas" panose="020B0609020204030204" pitchFamily="49" charset="0"/>
              </a:rPr>
              <a:t>        </a:t>
            </a:r>
            <a:r>
              <a:rPr lang="en-US" dirty="0">
                <a:solidFill>
                  <a:srgbClr val="C0C0C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si</a:t>
            </a:r>
            <a:r>
              <a:rPr lang="en-US" dirty="0">
                <a:solidFill>
                  <a:srgbClr val="000000"/>
                </a:solidFill>
                <a:latin typeface="Consolas" panose="020B0609020204030204" pitchFamily="49" charset="0"/>
              </a:rPr>
              <a:t> = pi[ii]</a:t>
            </a:r>
          </a:p>
          <a:p>
            <a:r>
              <a:rPr lang="en-US" dirty="0">
                <a:solidFill>
                  <a:srgbClr val="000000"/>
                </a:solidFill>
                <a:latin typeface="Consolas" panose="020B0609020204030204" pitchFamily="49" charset="0"/>
              </a:rPr>
              <a:t>    </a:t>
            </a:r>
            <a:r>
              <a:rPr lang="en-US" dirty="0">
                <a:solidFill>
                  <a:srgbClr val="C0C0C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p </a:t>
            </a:r>
            <a:r>
              <a:rPr lang="en-US" dirty="0">
                <a:solidFill>
                  <a:srgbClr val="C0C0C0"/>
                </a:solidFill>
                <a:latin typeface="Consolas" panose="020B0609020204030204" pitchFamily="49" charset="0"/>
              </a:rPr>
              <a:t># return p</a:t>
            </a:r>
          </a:p>
          <a:p>
            <a:r>
              <a:rPr lang="en-US" dirty="0">
                <a:solidFill>
                  <a:srgbClr val="000000"/>
                </a:solidFill>
                <a:latin typeface="Consolas" panose="020B0609020204030204" pitchFamily="49" charset="0"/>
              </a:rPr>
              <a:t> </a:t>
            </a:r>
            <a:endParaRPr lang="en-US" dirty="0"/>
          </a:p>
        </p:txBody>
      </p:sp>
    </p:spTree>
    <p:extLst>
      <p:ext uri="{BB962C8B-B14F-4D97-AF65-F5344CB8AC3E}">
        <p14:creationId xmlns:p14="http://schemas.microsoft.com/office/powerpoint/2010/main" val="13561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2263" y="474345"/>
            <a:ext cx="11395879" cy="4801314"/>
          </a:xfrm>
          <a:prstGeom prst="rect">
            <a:avLst/>
          </a:prstGeom>
        </p:spPr>
        <p:txBody>
          <a:bodyPr wrap="square">
            <a:spAutoFit/>
          </a:bodyPr>
          <a:lstStyle/>
          <a:p>
            <a:r>
              <a:rPr lang="en-US" i="1" dirty="0">
                <a:solidFill>
                  <a:srgbClr val="00AA00"/>
                </a:solidFill>
                <a:latin typeface="Consolas" panose="020B0609020204030204" pitchFamily="49" charset="0"/>
              </a:rPr>
              <a:t>Exercise 4 (2 </a:t>
            </a:r>
            <a:r>
              <a:rPr lang="en-US" i="1" u="sng" dirty="0" err="1">
                <a:solidFill>
                  <a:srgbClr val="00AA00"/>
                </a:solidFill>
                <a:latin typeface="Consolas" panose="020B0609020204030204" pitchFamily="49" charset="0"/>
              </a:rPr>
              <a:t>Pnt</a:t>
            </a:r>
            <a:r>
              <a:rPr lang="en-US" i="1" u="sng" dirty="0">
                <a:solidFill>
                  <a:srgbClr val="00AA00"/>
                </a:solidFill>
                <a:latin typeface="Consolas" panose="020B0609020204030204" pitchFamily="49" charset="0"/>
              </a:rPr>
              <a:t>)</a:t>
            </a:r>
          </a:p>
          <a:p>
            <a:endParaRPr lang="en-US" dirty="0">
              <a:latin typeface="Consolas" panose="020B0609020204030204" pitchFamily="49" charset="0"/>
            </a:endParaRPr>
          </a:p>
          <a:p>
            <a:r>
              <a:rPr lang="en-US" i="1" dirty="0">
                <a:solidFill>
                  <a:srgbClr val="00AA00"/>
                </a:solidFill>
                <a:latin typeface="Consolas" panose="020B0609020204030204" pitchFamily="49" charset="0"/>
              </a:rPr>
              <a:t>Reconstruct </a:t>
            </a:r>
            <a:r>
              <a:rPr lang="en-US" i="1" u="sng" dirty="0">
                <a:solidFill>
                  <a:srgbClr val="00AA00"/>
                </a:solidFill>
                <a:latin typeface="Consolas" panose="020B0609020204030204" pitchFamily="49" charset="0"/>
              </a:rPr>
              <a:t>phylogenetic tree from the following distance matrix using UPGMA approach:</a:t>
            </a:r>
          </a:p>
          <a:p>
            <a:endParaRPr lang="en-US" dirty="0">
              <a:latin typeface="Consolas" panose="020B0609020204030204" pitchFamily="49" charset="0"/>
            </a:endParaRPr>
          </a:p>
          <a:p>
            <a:r>
              <a:rPr lang="pt-BR" i="1" dirty="0">
                <a:solidFill>
                  <a:srgbClr val="00AA00"/>
                </a:solidFill>
                <a:latin typeface="Consolas" panose="020B0609020204030204" pitchFamily="49" charset="0"/>
              </a:rPr>
              <a:t>OTUS  A B (CD) E  F</a:t>
            </a:r>
          </a:p>
          <a:p>
            <a:r>
              <a:rPr lang="pt-BR" i="1" dirty="0">
                <a:solidFill>
                  <a:srgbClr val="00AA00"/>
                </a:solidFill>
                <a:latin typeface="Consolas" panose="020B0609020204030204" pitchFamily="49" charset="0"/>
              </a:rPr>
              <a:t>A     0 6  29 24 30</a:t>
            </a:r>
          </a:p>
          <a:p>
            <a:r>
              <a:rPr lang="pl-PL" i="1" dirty="0">
                <a:solidFill>
                  <a:srgbClr val="00AA00"/>
                </a:solidFill>
                <a:latin typeface="Consolas" panose="020B0609020204030204" pitchFamily="49" charset="0"/>
              </a:rPr>
              <a:t>B     6 0  31 26 28       </a:t>
            </a:r>
          </a:p>
          <a:p>
            <a:r>
              <a:rPr lang="en-US" i="1" dirty="0">
                <a:solidFill>
                  <a:srgbClr val="00AA00"/>
                </a:solidFill>
                <a:latin typeface="Consolas" panose="020B0609020204030204" pitchFamily="49" charset="0"/>
              </a:rPr>
              <a:t>(CD) 29 31 0  32 15</a:t>
            </a:r>
          </a:p>
          <a:p>
            <a:r>
              <a:rPr lang="en-US" i="1" dirty="0">
                <a:solidFill>
                  <a:srgbClr val="00AA00"/>
                </a:solidFill>
                <a:latin typeface="Consolas" panose="020B0609020204030204" pitchFamily="49" charset="0"/>
              </a:rPr>
              <a:t>E    24 26 32 0  30 </a:t>
            </a:r>
          </a:p>
          <a:p>
            <a:r>
              <a:rPr lang="en-US" i="1" dirty="0">
                <a:solidFill>
                  <a:srgbClr val="00AA00"/>
                </a:solidFill>
                <a:latin typeface="Consolas" panose="020B0609020204030204" pitchFamily="49" charset="0"/>
              </a:rPr>
              <a:t>F    30 28 15 30  0</a:t>
            </a:r>
          </a:p>
          <a:p>
            <a:endParaRPr lang="en-US" dirty="0">
              <a:latin typeface="Consolas" panose="020B0609020204030204" pitchFamily="49" charset="0"/>
            </a:endParaRPr>
          </a:p>
          <a:p>
            <a:r>
              <a:rPr lang="en-US" i="1" dirty="0">
                <a:solidFill>
                  <a:srgbClr val="00AA00"/>
                </a:solidFill>
                <a:latin typeface="Consolas" panose="020B0609020204030204" pitchFamily="49" charset="0"/>
              </a:rPr>
              <a:t>What would be the topology of this tree? (Parentheses indicate the order of grouping):</a:t>
            </a:r>
          </a:p>
          <a:p>
            <a:r>
              <a:rPr lang="de-DE" i="1" dirty="0">
                <a:solidFill>
                  <a:srgbClr val="00AA00"/>
                </a:solidFill>
                <a:latin typeface="Consolas" panose="020B0609020204030204" pitchFamily="49" charset="0"/>
              </a:rPr>
              <a:t>a)    ((EAB(CDF)); b) ((EA(B))(CD)F); c) (((AB)(CD)F)E); d) (E(AB))((CD)F)</a:t>
            </a:r>
          </a:p>
          <a:p>
            <a:r>
              <a:rPr lang="en-US" i="1" dirty="0">
                <a:solidFill>
                  <a:srgbClr val="00AA00"/>
                </a:solidFill>
                <a:latin typeface="Consolas" panose="020B0609020204030204" pitchFamily="49" charset="0"/>
              </a:rPr>
              <a:t>If in the previous exercise </a:t>
            </a:r>
            <a:r>
              <a:rPr lang="en-US" i="1" dirty="0" err="1">
                <a:solidFill>
                  <a:srgbClr val="00AA00"/>
                </a:solidFill>
                <a:latin typeface="Consolas" panose="020B0609020204030204" pitchFamily="49" charset="0"/>
              </a:rPr>
              <a:t>dF</a:t>
            </a:r>
            <a:r>
              <a:rPr lang="en-US" i="1" dirty="0">
                <a:solidFill>
                  <a:srgbClr val="00AA00"/>
                </a:solidFill>
                <a:latin typeface="Consolas" panose="020B0609020204030204" pitchFamily="49" charset="0"/>
              </a:rPr>
              <a:t>(CD) – d(CD)=9, what is the distance of the both </a:t>
            </a:r>
            <a:r>
              <a:rPr lang="en-US" i="1" u="sng" dirty="0" err="1">
                <a:solidFill>
                  <a:srgbClr val="00AA00"/>
                </a:solidFill>
                <a:latin typeface="Consolas" panose="020B0609020204030204" pitchFamily="49" charset="0"/>
              </a:rPr>
              <a:t>taxons</a:t>
            </a:r>
            <a:r>
              <a:rPr lang="en-US" i="1" u="sng" dirty="0">
                <a:solidFill>
                  <a:srgbClr val="00AA00"/>
                </a:solidFill>
                <a:latin typeface="Consolas" panose="020B0609020204030204" pitchFamily="49" charset="0"/>
              </a:rPr>
              <a:t> C and D to their most recent common ancestor?</a:t>
            </a:r>
          </a:p>
          <a:p>
            <a:r>
              <a:rPr lang="pt-BR" i="1" dirty="0">
                <a:solidFill>
                  <a:srgbClr val="00AA00"/>
                </a:solidFill>
                <a:latin typeface="Consolas" panose="020B0609020204030204" pitchFamily="49" charset="0"/>
              </a:rPr>
              <a:t>a) 3,0 ; b) 1,5 ; c) 1,0 ;  d) 2,0</a:t>
            </a:r>
          </a:p>
          <a:p>
            <a:r>
              <a:rPr lang="en-US" i="1" dirty="0">
                <a:solidFill>
                  <a:srgbClr val="00AA00"/>
                </a:solidFill>
                <a:latin typeface="Consolas" panose="020B0609020204030204" pitchFamily="49" charset="0"/>
              </a:rPr>
              <a:t>'''</a:t>
            </a:r>
            <a:endParaRPr lang="en-US" dirty="0"/>
          </a:p>
        </p:txBody>
      </p:sp>
      <p:sp>
        <p:nvSpPr>
          <p:cNvPr id="5" name="Rectangle 4"/>
          <p:cNvSpPr/>
          <p:nvPr/>
        </p:nvSpPr>
        <p:spPr>
          <a:xfrm>
            <a:off x="1942531" y="5384879"/>
            <a:ext cx="7283355" cy="369332"/>
          </a:xfrm>
          <a:prstGeom prst="rect">
            <a:avLst/>
          </a:prstGeom>
        </p:spPr>
        <p:txBody>
          <a:bodyPr wrap="square">
            <a:spAutoFit/>
          </a:bodyPr>
          <a:lstStyle/>
          <a:p>
            <a:r>
              <a:rPr lang="pt-BR" dirty="0">
                <a:solidFill>
                  <a:srgbClr val="000000"/>
                </a:solidFill>
                <a:latin typeface="Consolas" panose="020B0609020204030204" pitchFamily="49" charset="0"/>
              </a:rPr>
              <a:t>(((A:3.0,B:3.0):1.5,E:1.5):14.75,((CD):7.5,F:7.5):14.75)</a:t>
            </a:r>
            <a:endParaRPr lang="en-US" dirty="0"/>
          </a:p>
        </p:txBody>
      </p:sp>
    </p:spTree>
    <p:extLst>
      <p:ext uri="{BB962C8B-B14F-4D97-AF65-F5344CB8AC3E}">
        <p14:creationId xmlns:p14="http://schemas.microsoft.com/office/powerpoint/2010/main" val="374856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4274" y="1028848"/>
            <a:ext cx="10658901" cy="2585323"/>
          </a:xfrm>
          <a:prstGeom prst="rect">
            <a:avLst/>
          </a:prstGeom>
        </p:spPr>
        <p:txBody>
          <a:bodyPr wrap="square">
            <a:spAutoFit/>
          </a:bodyPr>
          <a:lstStyle/>
          <a:p>
            <a:r>
              <a:rPr lang="en-US" i="1" dirty="0">
                <a:solidFill>
                  <a:srgbClr val="00AA00"/>
                </a:solidFill>
                <a:latin typeface="Consolas" panose="020B0609020204030204" pitchFamily="49" charset="0"/>
              </a:rPr>
              <a:t>'''</a:t>
            </a:r>
          </a:p>
          <a:p>
            <a:r>
              <a:rPr lang="en-US" i="1" dirty="0">
                <a:solidFill>
                  <a:srgbClr val="00AA00"/>
                </a:solidFill>
                <a:latin typeface="Consolas" panose="020B0609020204030204" pitchFamily="49" charset="0"/>
              </a:rPr>
              <a:t>Exercise 5 (2 </a:t>
            </a:r>
            <a:r>
              <a:rPr lang="en-US" i="1" u="sng" dirty="0" err="1">
                <a:solidFill>
                  <a:srgbClr val="00AA00"/>
                </a:solidFill>
                <a:latin typeface="Consolas" panose="020B0609020204030204" pitchFamily="49" charset="0"/>
              </a:rPr>
              <a:t>Pnt</a:t>
            </a:r>
            <a:r>
              <a:rPr lang="en-US" i="1" u="sng" dirty="0">
                <a:solidFill>
                  <a:srgbClr val="00AA00"/>
                </a:solidFill>
                <a:latin typeface="Consolas" panose="020B0609020204030204" pitchFamily="49" charset="0"/>
              </a:rPr>
              <a:t>).</a:t>
            </a:r>
          </a:p>
          <a:p>
            <a:endParaRPr lang="en-US" dirty="0">
              <a:latin typeface="Consolas" panose="020B0609020204030204" pitchFamily="49" charset="0"/>
            </a:endParaRPr>
          </a:p>
          <a:p>
            <a:r>
              <a:rPr lang="en-US" i="1" dirty="0">
                <a:solidFill>
                  <a:srgbClr val="00AA00"/>
                </a:solidFill>
                <a:latin typeface="Consolas" panose="020B0609020204030204" pitchFamily="49" charset="0"/>
              </a:rPr>
              <a:t>Write in </a:t>
            </a:r>
            <a:r>
              <a:rPr lang="en-US" i="1" u="sng" dirty="0">
                <a:solidFill>
                  <a:srgbClr val="00AA00"/>
                </a:solidFill>
                <a:latin typeface="Consolas" panose="020B0609020204030204" pitchFamily="49" charset="0"/>
              </a:rPr>
              <a:t>pseudocode (NO NEED TO BE PYTHON FRIENDLY) an algorithm for evolving in forward a sequence</a:t>
            </a:r>
          </a:p>
          <a:p>
            <a:r>
              <a:rPr lang="en-US" i="1" dirty="0">
                <a:solidFill>
                  <a:srgbClr val="00AA00"/>
                </a:solidFill>
                <a:latin typeface="Consolas" panose="020B0609020204030204" pitchFamily="49" charset="0"/>
              </a:rPr>
              <a:t> of n nucleotides for x generations given a transition matrix M between nucleotides.</a:t>
            </a:r>
          </a:p>
          <a:p>
            <a:endParaRPr lang="en-US" dirty="0">
              <a:latin typeface="Consolas" panose="020B0609020204030204" pitchFamily="49" charset="0"/>
            </a:endParaRPr>
          </a:p>
          <a:p>
            <a:r>
              <a:rPr lang="en-US" i="1" dirty="0">
                <a:solidFill>
                  <a:srgbClr val="00AA00"/>
                </a:solidFill>
                <a:latin typeface="Consolas" panose="020B0609020204030204" pitchFamily="49" charset="0"/>
              </a:rPr>
              <a:t>'''</a:t>
            </a:r>
            <a:endParaRPr lang="en-US" dirty="0"/>
          </a:p>
        </p:txBody>
      </p:sp>
    </p:spTree>
    <p:extLst>
      <p:ext uri="{BB962C8B-B14F-4D97-AF65-F5344CB8AC3E}">
        <p14:creationId xmlns:p14="http://schemas.microsoft.com/office/powerpoint/2010/main" val="212000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Stuff going on during the exam…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346" y="1969554"/>
            <a:ext cx="3990429" cy="28114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81" y="2128706"/>
            <a:ext cx="3422603" cy="27353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7572" y="2128706"/>
            <a:ext cx="3316855" cy="2493133"/>
          </a:xfrm>
          <a:prstGeom prst="rect">
            <a:avLst/>
          </a:prstGeom>
        </p:spPr>
      </p:pic>
    </p:spTree>
    <p:extLst>
      <p:ext uri="{BB962C8B-B14F-4D97-AF65-F5344CB8AC3E}">
        <p14:creationId xmlns:p14="http://schemas.microsoft.com/office/powerpoint/2010/main" val="30442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the NJ algorithm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4559" y="1825625"/>
            <a:ext cx="3422881" cy="4351338"/>
          </a:xfrm>
        </p:spPr>
      </p:pic>
      <p:sp>
        <p:nvSpPr>
          <p:cNvPr id="5" name="TextBox 4"/>
          <p:cNvSpPr txBox="1"/>
          <p:nvPr/>
        </p:nvSpPr>
        <p:spPr>
          <a:xfrm>
            <a:off x="10197737" y="6287588"/>
            <a:ext cx="1663725" cy="369332"/>
          </a:xfrm>
          <a:prstGeom prst="rect">
            <a:avLst/>
          </a:prstGeom>
          <a:noFill/>
        </p:spPr>
        <p:txBody>
          <a:bodyPr wrap="none" rtlCol="0">
            <a:spAutoFit/>
          </a:bodyPr>
          <a:lstStyle/>
          <a:p>
            <a:r>
              <a:rPr lang="en-US" dirty="0"/>
              <a:t>From Wikipedia</a:t>
            </a:r>
          </a:p>
        </p:txBody>
      </p:sp>
    </p:spTree>
    <p:extLst>
      <p:ext uri="{BB962C8B-B14F-4D97-AF65-F5344CB8AC3E}">
        <p14:creationId xmlns:p14="http://schemas.microsoft.com/office/powerpoint/2010/main" val="328018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the NJ algorithm</a:t>
            </a:r>
          </a:p>
        </p:txBody>
      </p:sp>
      <p:sp>
        <p:nvSpPr>
          <p:cNvPr id="5" name="TextBox 4"/>
          <p:cNvSpPr txBox="1"/>
          <p:nvPr/>
        </p:nvSpPr>
        <p:spPr>
          <a:xfrm>
            <a:off x="10197737" y="6287588"/>
            <a:ext cx="1663725" cy="369332"/>
          </a:xfrm>
          <a:prstGeom prst="rect">
            <a:avLst/>
          </a:prstGeom>
          <a:noFill/>
        </p:spPr>
        <p:txBody>
          <a:bodyPr wrap="none" rtlCol="0">
            <a:spAutoFit/>
          </a:bodyPr>
          <a:lstStyle/>
          <a:p>
            <a:r>
              <a:rPr lang="en-US" dirty="0"/>
              <a:t>From Wikipedia</a:t>
            </a:r>
          </a:p>
        </p:txBody>
      </p:sp>
      <p:pic>
        <p:nvPicPr>
          <p:cNvPr id="6" name="Picture 5"/>
          <p:cNvPicPr>
            <a:picLocks noChangeAspect="1"/>
          </p:cNvPicPr>
          <p:nvPr/>
        </p:nvPicPr>
        <p:blipFill rotWithShape="1">
          <a:blip r:embed="rId2"/>
          <a:srcRect l="12860" t="24627" r="73931" b="53748"/>
          <a:stretch/>
        </p:blipFill>
        <p:spPr>
          <a:xfrm>
            <a:off x="382137" y="2429302"/>
            <a:ext cx="2415654" cy="2224585"/>
          </a:xfrm>
          <a:prstGeom prst="rect">
            <a:avLst/>
          </a:prstGeom>
        </p:spPr>
      </p:pic>
      <p:pic>
        <p:nvPicPr>
          <p:cNvPr id="7" name="Picture 6"/>
          <p:cNvPicPr>
            <a:picLocks noChangeAspect="1"/>
          </p:cNvPicPr>
          <p:nvPr/>
        </p:nvPicPr>
        <p:blipFill rotWithShape="1">
          <a:blip r:embed="rId3"/>
          <a:srcRect l="13084" t="33781" r="61617" b="59055"/>
          <a:stretch/>
        </p:blipFill>
        <p:spPr>
          <a:xfrm>
            <a:off x="3070744" y="1583139"/>
            <a:ext cx="4626593" cy="736979"/>
          </a:xfrm>
          <a:prstGeom prst="rect">
            <a:avLst/>
          </a:prstGeom>
        </p:spPr>
      </p:pic>
      <p:sp>
        <p:nvSpPr>
          <p:cNvPr id="10" name="Right Arrow 9"/>
          <p:cNvSpPr/>
          <p:nvPr/>
        </p:nvSpPr>
        <p:spPr>
          <a:xfrm>
            <a:off x="3207222" y="3121875"/>
            <a:ext cx="4735775" cy="8325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a:srcRect l="12193" t="35146" r="72412" b="41930"/>
          <a:stretch/>
        </p:blipFill>
        <p:spPr>
          <a:xfrm>
            <a:off x="8214209" y="2359035"/>
            <a:ext cx="2815390" cy="2358191"/>
          </a:xfrm>
          <a:prstGeom prst="rect">
            <a:avLst/>
          </a:prstGeom>
        </p:spPr>
      </p:pic>
    </p:spTree>
    <p:extLst>
      <p:ext uri="{BB962C8B-B14F-4D97-AF65-F5344CB8AC3E}">
        <p14:creationId xmlns:p14="http://schemas.microsoft.com/office/powerpoint/2010/main" val="92576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the NJ algorithm</a:t>
            </a:r>
          </a:p>
        </p:txBody>
      </p:sp>
      <p:sp>
        <p:nvSpPr>
          <p:cNvPr id="5" name="TextBox 4"/>
          <p:cNvSpPr txBox="1"/>
          <p:nvPr/>
        </p:nvSpPr>
        <p:spPr>
          <a:xfrm>
            <a:off x="10197737" y="6287588"/>
            <a:ext cx="1663725" cy="369332"/>
          </a:xfrm>
          <a:prstGeom prst="rect">
            <a:avLst/>
          </a:prstGeom>
          <a:noFill/>
        </p:spPr>
        <p:txBody>
          <a:bodyPr wrap="none" rtlCol="0">
            <a:spAutoFit/>
          </a:bodyPr>
          <a:lstStyle/>
          <a:p>
            <a:r>
              <a:rPr lang="en-US" dirty="0"/>
              <a:t>From Wikipedia</a:t>
            </a:r>
          </a:p>
        </p:txBody>
      </p:sp>
      <p:sp>
        <p:nvSpPr>
          <p:cNvPr id="10" name="Right Arrow 9"/>
          <p:cNvSpPr/>
          <p:nvPr/>
        </p:nvSpPr>
        <p:spPr>
          <a:xfrm>
            <a:off x="3207222" y="3121875"/>
            <a:ext cx="4735775" cy="8325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13640" t="39357" r="57939" b="51754"/>
          <a:stretch/>
        </p:blipFill>
        <p:spPr>
          <a:xfrm>
            <a:off x="3002506" y="2044402"/>
            <a:ext cx="5197642" cy="914400"/>
          </a:xfrm>
          <a:prstGeom prst="rect">
            <a:avLst/>
          </a:prstGeom>
        </p:spPr>
      </p:pic>
      <p:pic>
        <p:nvPicPr>
          <p:cNvPr id="9" name="Picture 8"/>
          <p:cNvPicPr>
            <a:picLocks noChangeAspect="1"/>
          </p:cNvPicPr>
          <p:nvPr/>
        </p:nvPicPr>
        <p:blipFill rotWithShape="1">
          <a:blip r:embed="rId3"/>
          <a:srcRect l="12860" t="24627" r="73931" b="53748"/>
          <a:stretch/>
        </p:blipFill>
        <p:spPr>
          <a:xfrm>
            <a:off x="382137" y="2429302"/>
            <a:ext cx="2415654" cy="2224585"/>
          </a:xfrm>
          <a:prstGeom prst="rect">
            <a:avLst/>
          </a:prstGeom>
        </p:spPr>
      </p:pic>
      <p:pic>
        <p:nvPicPr>
          <p:cNvPr id="4" name="Picture 3"/>
          <p:cNvPicPr>
            <a:picLocks noChangeAspect="1"/>
          </p:cNvPicPr>
          <p:nvPr/>
        </p:nvPicPr>
        <p:blipFill rotWithShape="1">
          <a:blip r:embed="rId4"/>
          <a:srcRect l="13509" t="32807" r="47413" b="58070"/>
          <a:stretch/>
        </p:blipFill>
        <p:spPr>
          <a:xfrm>
            <a:off x="3002506" y="1352870"/>
            <a:ext cx="5145206" cy="675633"/>
          </a:xfrm>
          <a:prstGeom prst="rect">
            <a:avLst/>
          </a:prstGeom>
        </p:spPr>
      </p:pic>
      <p:pic>
        <p:nvPicPr>
          <p:cNvPr id="8" name="Picture 7"/>
          <p:cNvPicPr>
            <a:picLocks noChangeAspect="1"/>
          </p:cNvPicPr>
          <p:nvPr/>
        </p:nvPicPr>
        <p:blipFill rotWithShape="1">
          <a:blip r:embed="rId5"/>
          <a:srcRect l="13639" t="32572" r="67019" b="62749"/>
          <a:stretch/>
        </p:blipFill>
        <p:spPr>
          <a:xfrm>
            <a:off x="3563676" y="3876829"/>
            <a:ext cx="3537285" cy="481264"/>
          </a:xfrm>
          <a:prstGeom prst="rect">
            <a:avLst/>
          </a:prstGeom>
        </p:spPr>
      </p:pic>
      <p:pic>
        <p:nvPicPr>
          <p:cNvPr id="12" name="Picture 11"/>
          <p:cNvPicPr>
            <a:picLocks noChangeAspect="1"/>
          </p:cNvPicPr>
          <p:nvPr/>
        </p:nvPicPr>
        <p:blipFill rotWithShape="1">
          <a:blip r:embed="rId5"/>
          <a:srcRect l="13377" t="14328" r="72017" b="82397"/>
          <a:stretch/>
        </p:blipFill>
        <p:spPr>
          <a:xfrm>
            <a:off x="3996814" y="2871896"/>
            <a:ext cx="2671011" cy="336885"/>
          </a:xfrm>
          <a:prstGeom prst="rect">
            <a:avLst/>
          </a:prstGeom>
        </p:spPr>
      </p:pic>
      <p:pic>
        <p:nvPicPr>
          <p:cNvPr id="13" name="Picture 12"/>
          <p:cNvPicPr>
            <a:picLocks noChangeAspect="1"/>
          </p:cNvPicPr>
          <p:nvPr/>
        </p:nvPicPr>
        <p:blipFill rotWithShape="1">
          <a:blip r:embed="rId6"/>
          <a:srcRect l="13304" t="39962" r="57989" b="45632"/>
          <a:stretch/>
        </p:blipFill>
        <p:spPr>
          <a:xfrm>
            <a:off x="2976368" y="4493172"/>
            <a:ext cx="5249918" cy="1481959"/>
          </a:xfrm>
          <a:prstGeom prst="rect">
            <a:avLst/>
          </a:prstGeom>
        </p:spPr>
      </p:pic>
      <p:pic>
        <p:nvPicPr>
          <p:cNvPr id="14" name="Picture 13"/>
          <p:cNvPicPr>
            <a:picLocks noChangeAspect="1"/>
          </p:cNvPicPr>
          <p:nvPr/>
        </p:nvPicPr>
        <p:blipFill rotWithShape="1">
          <a:blip r:embed="rId7"/>
          <a:srcRect l="12529" t="33525" r="75316" b="47624"/>
          <a:stretch/>
        </p:blipFill>
        <p:spPr>
          <a:xfrm>
            <a:off x="8966033" y="2539659"/>
            <a:ext cx="2222938" cy="1939160"/>
          </a:xfrm>
          <a:prstGeom prst="rect">
            <a:avLst/>
          </a:prstGeom>
        </p:spPr>
      </p:pic>
    </p:spTree>
    <p:extLst>
      <p:ext uri="{BB962C8B-B14F-4D97-AF65-F5344CB8AC3E}">
        <p14:creationId xmlns:p14="http://schemas.microsoft.com/office/powerpoint/2010/main" val="193963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B0DBE-24AB-40CB-ABFC-0ECC6E53EEDC}"/>
              </a:ext>
            </a:extLst>
          </p:cNvPr>
          <p:cNvSpPr>
            <a:spLocks noGrp="1"/>
          </p:cNvSpPr>
          <p:nvPr>
            <p:ph type="title"/>
          </p:nvPr>
        </p:nvSpPr>
        <p:spPr/>
        <p:txBody>
          <a:bodyPr/>
          <a:lstStyle/>
          <a:p>
            <a:r>
              <a:rPr lang="es-ES" dirty="0" err="1"/>
              <a:t>Problems</a:t>
            </a:r>
            <a:r>
              <a:rPr lang="es-ES" dirty="0"/>
              <a:t> in </a:t>
            </a:r>
            <a:r>
              <a:rPr lang="es-ES" dirty="0" err="1"/>
              <a:t>translating</a:t>
            </a:r>
            <a:r>
              <a:rPr lang="es-ES" dirty="0"/>
              <a:t> </a:t>
            </a:r>
            <a:r>
              <a:rPr lang="es-ES" dirty="0" err="1"/>
              <a:t>the</a:t>
            </a:r>
            <a:r>
              <a:rPr lang="es-ES" dirty="0"/>
              <a:t> </a:t>
            </a:r>
            <a:r>
              <a:rPr lang="es-ES" dirty="0" err="1"/>
              <a:t>problem</a:t>
            </a:r>
            <a:r>
              <a:rPr lang="es-ES" dirty="0"/>
              <a:t> </a:t>
            </a:r>
            <a:r>
              <a:rPr lang="es-ES" dirty="0" err="1"/>
              <a:t>into</a:t>
            </a:r>
            <a:r>
              <a:rPr lang="es-ES" dirty="0"/>
              <a:t> </a:t>
            </a:r>
            <a:r>
              <a:rPr lang="es-ES" dirty="0" err="1"/>
              <a:t>classes</a:t>
            </a:r>
            <a:endParaRPr lang="es-ES" dirty="0"/>
          </a:p>
        </p:txBody>
      </p:sp>
      <p:sp>
        <p:nvSpPr>
          <p:cNvPr id="3" name="Marcador de contenido 2">
            <a:extLst>
              <a:ext uri="{FF2B5EF4-FFF2-40B4-BE49-F238E27FC236}">
                <a16:creationId xmlns:a16="http://schemas.microsoft.com/office/drawing/2014/main" id="{DA6A4977-5787-47B7-95D9-5900D0905AF5}"/>
              </a:ext>
            </a:extLst>
          </p:cNvPr>
          <p:cNvSpPr>
            <a:spLocks noGrp="1"/>
          </p:cNvSpPr>
          <p:nvPr>
            <p:ph idx="1"/>
          </p:nvPr>
        </p:nvSpPr>
        <p:spPr/>
        <p:txBody>
          <a:bodyPr/>
          <a:lstStyle/>
          <a:p>
            <a:r>
              <a:rPr lang="es-ES" dirty="0"/>
              <a:t>“</a:t>
            </a:r>
            <a:r>
              <a:rPr lang="en-US" i="1" dirty="0"/>
              <a:t>Within the zoo, various animal types such as lions, chimps, rhinos, and snakes are present, with the possibility of acquiring additional types in the future. For each type of animal in the zoo, some variation is observed in the number of eyes and color of the skin. The feeding schedule and specific dietary preferences vary for each animal. Lions and snakes are fed meat, while chimps and rhinos consume vegetables. The animal keeper ensures that each day, the appropriate type of food is provided to each animal at the designated feeding time</a:t>
            </a:r>
            <a:r>
              <a:rPr lang="es-ES" dirty="0"/>
              <a:t>. </a:t>
            </a:r>
            <a:r>
              <a:rPr lang="es-ES" b="1" dirty="0" err="1"/>
              <a:t>Create</a:t>
            </a:r>
            <a:r>
              <a:rPr lang="es-ES" b="1" dirty="0"/>
              <a:t> a </a:t>
            </a:r>
            <a:r>
              <a:rPr lang="es-ES" b="1" dirty="0" err="1"/>
              <a:t>program</a:t>
            </a:r>
            <a:r>
              <a:rPr lang="es-ES" b="1" dirty="0"/>
              <a:t> </a:t>
            </a:r>
            <a:r>
              <a:rPr lang="es-ES" b="1" dirty="0" err="1"/>
              <a:t>that</a:t>
            </a:r>
            <a:r>
              <a:rPr lang="es-ES" b="1" dirty="0"/>
              <a:t> </a:t>
            </a:r>
            <a:r>
              <a:rPr lang="es-ES" b="1" dirty="0" err="1"/>
              <a:t>simulates</a:t>
            </a:r>
            <a:r>
              <a:rPr lang="es-ES" b="1" dirty="0"/>
              <a:t> </a:t>
            </a:r>
            <a:r>
              <a:rPr lang="es-ES" b="1" dirty="0" err="1"/>
              <a:t>each</a:t>
            </a:r>
            <a:r>
              <a:rPr lang="es-ES" b="1" dirty="0"/>
              <a:t> </a:t>
            </a:r>
            <a:r>
              <a:rPr lang="es-ES" b="1" dirty="0" err="1"/>
              <a:t>day</a:t>
            </a:r>
            <a:r>
              <a:rPr lang="es-ES" b="1" dirty="0"/>
              <a:t> </a:t>
            </a:r>
            <a:r>
              <a:rPr lang="es-ES" b="1" dirty="0" err="1"/>
              <a:t>this</a:t>
            </a:r>
            <a:r>
              <a:rPr lang="es-ES" b="1" dirty="0"/>
              <a:t> </a:t>
            </a:r>
            <a:r>
              <a:rPr lang="es-ES" b="1" dirty="0" err="1"/>
              <a:t>process</a:t>
            </a:r>
            <a:r>
              <a:rPr lang="es-ES" dirty="0"/>
              <a:t>.”</a:t>
            </a:r>
          </a:p>
        </p:txBody>
      </p:sp>
    </p:spTree>
    <p:extLst>
      <p:ext uri="{BB962C8B-B14F-4D97-AF65-F5344CB8AC3E}">
        <p14:creationId xmlns:p14="http://schemas.microsoft.com/office/powerpoint/2010/main" val="2983602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B0DBE-24AB-40CB-ABFC-0ECC6E53EEDC}"/>
              </a:ext>
            </a:extLst>
          </p:cNvPr>
          <p:cNvSpPr>
            <a:spLocks noGrp="1"/>
          </p:cNvSpPr>
          <p:nvPr>
            <p:ph type="title"/>
          </p:nvPr>
        </p:nvSpPr>
        <p:spPr/>
        <p:txBody>
          <a:bodyPr/>
          <a:lstStyle/>
          <a:p>
            <a:r>
              <a:rPr lang="es-ES" dirty="0" err="1"/>
              <a:t>Problems</a:t>
            </a:r>
            <a:r>
              <a:rPr lang="es-ES" dirty="0"/>
              <a:t> in </a:t>
            </a:r>
            <a:r>
              <a:rPr lang="es-ES" dirty="0" err="1"/>
              <a:t>translating</a:t>
            </a:r>
            <a:r>
              <a:rPr lang="es-ES" dirty="0"/>
              <a:t> </a:t>
            </a:r>
            <a:r>
              <a:rPr lang="es-ES" dirty="0" err="1"/>
              <a:t>the</a:t>
            </a:r>
            <a:r>
              <a:rPr lang="es-ES" dirty="0"/>
              <a:t> </a:t>
            </a:r>
            <a:r>
              <a:rPr lang="es-ES" dirty="0" err="1"/>
              <a:t>problem</a:t>
            </a:r>
            <a:r>
              <a:rPr lang="es-ES" dirty="0"/>
              <a:t> </a:t>
            </a:r>
            <a:r>
              <a:rPr lang="es-ES" dirty="0" err="1"/>
              <a:t>into</a:t>
            </a:r>
            <a:r>
              <a:rPr lang="es-ES" dirty="0"/>
              <a:t> </a:t>
            </a:r>
            <a:r>
              <a:rPr lang="es-ES" dirty="0" err="1"/>
              <a:t>classes</a:t>
            </a:r>
            <a:endParaRPr lang="es-ES" dirty="0"/>
          </a:p>
        </p:txBody>
      </p:sp>
      <p:sp>
        <p:nvSpPr>
          <p:cNvPr id="3" name="Marcador de contenido 2">
            <a:extLst>
              <a:ext uri="{FF2B5EF4-FFF2-40B4-BE49-F238E27FC236}">
                <a16:creationId xmlns:a16="http://schemas.microsoft.com/office/drawing/2014/main" id="{DA6A4977-5787-47B7-95D9-5900D0905AF5}"/>
              </a:ext>
            </a:extLst>
          </p:cNvPr>
          <p:cNvSpPr>
            <a:spLocks noGrp="1"/>
          </p:cNvSpPr>
          <p:nvPr>
            <p:ph idx="1"/>
          </p:nvPr>
        </p:nvSpPr>
        <p:spPr/>
        <p:txBody>
          <a:bodyPr/>
          <a:lstStyle/>
          <a:p>
            <a:r>
              <a:rPr lang="es-ES" dirty="0" err="1"/>
              <a:t>First</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identify</a:t>
            </a:r>
            <a:r>
              <a:rPr lang="es-ES" dirty="0"/>
              <a:t> </a:t>
            </a:r>
            <a:r>
              <a:rPr lang="es-ES" dirty="0" err="1"/>
              <a:t>the</a:t>
            </a:r>
            <a:r>
              <a:rPr lang="es-ES" dirty="0"/>
              <a:t> </a:t>
            </a:r>
            <a:r>
              <a:rPr lang="es-ES" dirty="0" err="1"/>
              <a:t>classes</a:t>
            </a:r>
            <a:r>
              <a:rPr lang="es-ES" dirty="0"/>
              <a:t> (</a:t>
            </a:r>
            <a:r>
              <a:rPr lang="es-ES" dirty="0" err="1"/>
              <a:t>usually</a:t>
            </a:r>
            <a:r>
              <a:rPr lang="es-ES" dirty="0"/>
              <a:t> </a:t>
            </a:r>
            <a:r>
              <a:rPr lang="es-ES" dirty="0" err="1"/>
              <a:t>names</a:t>
            </a:r>
            <a:r>
              <a:rPr lang="es-ES" dirty="0"/>
              <a:t>).</a:t>
            </a:r>
          </a:p>
          <a:p>
            <a:r>
              <a:rPr lang="es-ES" dirty="0" err="1"/>
              <a:t>Second</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identify</a:t>
            </a:r>
            <a:r>
              <a:rPr lang="es-ES" dirty="0"/>
              <a:t> </a:t>
            </a:r>
            <a:r>
              <a:rPr lang="es-ES" dirty="0" err="1"/>
              <a:t>the</a:t>
            </a:r>
            <a:r>
              <a:rPr lang="es-ES" dirty="0"/>
              <a:t> </a:t>
            </a:r>
            <a:r>
              <a:rPr lang="es-ES" dirty="0" err="1"/>
              <a:t>relationships</a:t>
            </a:r>
            <a:r>
              <a:rPr lang="es-ES" dirty="0"/>
              <a:t> </a:t>
            </a:r>
            <a:r>
              <a:rPr lang="es-ES" dirty="0" err="1"/>
              <a:t>between</a:t>
            </a:r>
            <a:r>
              <a:rPr lang="es-ES" dirty="0"/>
              <a:t> </a:t>
            </a:r>
            <a:r>
              <a:rPr lang="es-ES" dirty="0" err="1"/>
              <a:t>classes</a:t>
            </a:r>
            <a:r>
              <a:rPr lang="es-ES" dirty="0"/>
              <a:t> (</a:t>
            </a:r>
            <a:r>
              <a:rPr lang="es-ES" dirty="0" err="1"/>
              <a:t>redundancies</a:t>
            </a:r>
            <a:r>
              <a:rPr lang="es-ES" dirty="0"/>
              <a:t> </a:t>
            </a:r>
            <a:r>
              <a:rPr lang="es-ES" dirty="0" err="1"/>
              <a:t>indicate</a:t>
            </a:r>
            <a:r>
              <a:rPr lang="es-ES" dirty="0"/>
              <a:t> a </a:t>
            </a:r>
            <a:r>
              <a:rPr lang="es-ES" dirty="0" err="1"/>
              <a:t>common</a:t>
            </a:r>
            <a:r>
              <a:rPr lang="es-ES" dirty="0"/>
              <a:t> </a:t>
            </a:r>
            <a:r>
              <a:rPr lang="es-ES" dirty="0" err="1"/>
              <a:t>root</a:t>
            </a:r>
            <a:r>
              <a:rPr lang="es-ES" dirty="0"/>
              <a:t>).</a:t>
            </a:r>
          </a:p>
          <a:p>
            <a:r>
              <a:rPr lang="es-ES" dirty="0" err="1"/>
              <a:t>Third</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identify</a:t>
            </a:r>
            <a:r>
              <a:rPr lang="es-ES" dirty="0"/>
              <a:t> </a:t>
            </a:r>
            <a:r>
              <a:rPr lang="es-ES" dirty="0" err="1"/>
              <a:t>the</a:t>
            </a:r>
            <a:r>
              <a:rPr lang="es-ES" dirty="0"/>
              <a:t> atributes (</a:t>
            </a:r>
            <a:r>
              <a:rPr lang="es-ES" dirty="0" err="1"/>
              <a:t>usually</a:t>
            </a:r>
            <a:r>
              <a:rPr lang="es-ES" dirty="0"/>
              <a:t> </a:t>
            </a:r>
            <a:r>
              <a:rPr lang="es-ES" dirty="0" err="1"/>
              <a:t>adjectives</a:t>
            </a:r>
            <a:r>
              <a:rPr lang="es-ES" dirty="0"/>
              <a:t>).</a:t>
            </a:r>
          </a:p>
          <a:p>
            <a:r>
              <a:rPr lang="es-ES" dirty="0" err="1"/>
              <a:t>Fourth</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identify</a:t>
            </a:r>
            <a:r>
              <a:rPr lang="es-ES" dirty="0"/>
              <a:t> </a:t>
            </a:r>
            <a:r>
              <a:rPr lang="es-ES" dirty="0" err="1"/>
              <a:t>actions</a:t>
            </a:r>
            <a:r>
              <a:rPr lang="es-ES" dirty="0"/>
              <a:t> (</a:t>
            </a:r>
            <a:r>
              <a:rPr lang="es-ES" dirty="0" err="1"/>
              <a:t>usually</a:t>
            </a:r>
            <a:r>
              <a:rPr lang="es-ES" dirty="0"/>
              <a:t> </a:t>
            </a:r>
            <a:r>
              <a:rPr lang="es-ES" dirty="0" err="1"/>
              <a:t>verbs</a:t>
            </a:r>
            <a:r>
              <a:rPr lang="es-ES" dirty="0"/>
              <a:t>).</a:t>
            </a:r>
          </a:p>
        </p:txBody>
      </p:sp>
    </p:spTree>
    <p:extLst>
      <p:ext uri="{BB962C8B-B14F-4D97-AF65-F5344CB8AC3E}">
        <p14:creationId xmlns:p14="http://schemas.microsoft.com/office/powerpoint/2010/main" val="849187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B0DBE-24AB-40CB-ABFC-0ECC6E53EEDC}"/>
              </a:ext>
            </a:extLst>
          </p:cNvPr>
          <p:cNvSpPr>
            <a:spLocks noGrp="1"/>
          </p:cNvSpPr>
          <p:nvPr>
            <p:ph type="title"/>
          </p:nvPr>
        </p:nvSpPr>
        <p:spPr/>
        <p:txBody>
          <a:bodyPr/>
          <a:lstStyle/>
          <a:p>
            <a:r>
              <a:rPr lang="es-ES" dirty="0" err="1"/>
              <a:t>Problems</a:t>
            </a:r>
            <a:r>
              <a:rPr lang="es-ES" dirty="0"/>
              <a:t> in </a:t>
            </a:r>
            <a:r>
              <a:rPr lang="es-ES" dirty="0" err="1"/>
              <a:t>translating</a:t>
            </a:r>
            <a:r>
              <a:rPr lang="es-ES" dirty="0"/>
              <a:t> </a:t>
            </a:r>
            <a:r>
              <a:rPr lang="es-ES" dirty="0" err="1"/>
              <a:t>the</a:t>
            </a:r>
            <a:r>
              <a:rPr lang="es-ES" dirty="0"/>
              <a:t> </a:t>
            </a:r>
            <a:r>
              <a:rPr lang="es-ES" dirty="0" err="1"/>
              <a:t>problem</a:t>
            </a:r>
            <a:r>
              <a:rPr lang="es-ES" dirty="0"/>
              <a:t> </a:t>
            </a:r>
            <a:r>
              <a:rPr lang="es-ES" dirty="0" err="1"/>
              <a:t>into</a:t>
            </a:r>
            <a:r>
              <a:rPr lang="es-ES" dirty="0"/>
              <a:t> </a:t>
            </a:r>
            <a:r>
              <a:rPr lang="es-ES" dirty="0" err="1"/>
              <a:t>classes</a:t>
            </a:r>
            <a:endParaRPr lang="es-ES" dirty="0"/>
          </a:p>
        </p:txBody>
      </p:sp>
      <p:sp>
        <p:nvSpPr>
          <p:cNvPr id="3" name="Marcador de contenido 2">
            <a:extLst>
              <a:ext uri="{FF2B5EF4-FFF2-40B4-BE49-F238E27FC236}">
                <a16:creationId xmlns:a16="http://schemas.microsoft.com/office/drawing/2014/main" id="{DA6A4977-5787-47B7-95D9-5900D0905AF5}"/>
              </a:ext>
            </a:extLst>
          </p:cNvPr>
          <p:cNvSpPr>
            <a:spLocks noGrp="1"/>
          </p:cNvSpPr>
          <p:nvPr>
            <p:ph idx="1"/>
          </p:nvPr>
        </p:nvSpPr>
        <p:spPr/>
        <p:txBody>
          <a:bodyPr/>
          <a:lstStyle/>
          <a:p>
            <a:r>
              <a:rPr lang="es-ES" dirty="0"/>
              <a:t>“</a:t>
            </a:r>
            <a:r>
              <a:rPr lang="en-US" i="1" dirty="0"/>
              <a:t>Within the zoo, various animal types such as lions, chimps, rhinos, and snakes are present, with the possibility of acquiring additional types in the future. For each type of animal in the zoo, some variation is observed in the number of eyes and color of the skin. The feeding schedule and specific dietary preferences vary for each animal. Lions and snakes are fed meat, while chimps and rhinos consume vegetables. The animal keeper ensures that each day, the appropriate type of food is provided to each animal at the designated feeding time</a:t>
            </a:r>
            <a:r>
              <a:rPr lang="es-ES" dirty="0"/>
              <a:t>. </a:t>
            </a:r>
            <a:r>
              <a:rPr lang="es-ES" b="1" dirty="0" err="1"/>
              <a:t>Create</a:t>
            </a:r>
            <a:r>
              <a:rPr lang="es-ES" b="1" dirty="0"/>
              <a:t> a </a:t>
            </a:r>
            <a:r>
              <a:rPr lang="es-ES" b="1" dirty="0" err="1"/>
              <a:t>program</a:t>
            </a:r>
            <a:r>
              <a:rPr lang="es-ES" b="1" dirty="0"/>
              <a:t> </a:t>
            </a:r>
            <a:r>
              <a:rPr lang="es-ES" b="1" dirty="0" err="1"/>
              <a:t>that</a:t>
            </a:r>
            <a:r>
              <a:rPr lang="es-ES" b="1" dirty="0"/>
              <a:t> </a:t>
            </a:r>
            <a:r>
              <a:rPr lang="es-ES" b="1" dirty="0" err="1"/>
              <a:t>simulates</a:t>
            </a:r>
            <a:r>
              <a:rPr lang="es-ES" b="1" dirty="0"/>
              <a:t> </a:t>
            </a:r>
            <a:r>
              <a:rPr lang="es-ES" b="1" dirty="0" err="1"/>
              <a:t>each</a:t>
            </a:r>
            <a:r>
              <a:rPr lang="es-ES" b="1" dirty="0"/>
              <a:t> </a:t>
            </a:r>
            <a:r>
              <a:rPr lang="es-ES" b="1" dirty="0" err="1"/>
              <a:t>day</a:t>
            </a:r>
            <a:r>
              <a:rPr lang="es-ES" b="1" dirty="0"/>
              <a:t> </a:t>
            </a:r>
            <a:r>
              <a:rPr lang="es-ES" b="1" dirty="0" err="1"/>
              <a:t>this</a:t>
            </a:r>
            <a:r>
              <a:rPr lang="es-ES" b="1" dirty="0"/>
              <a:t> </a:t>
            </a:r>
            <a:r>
              <a:rPr lang="es-ES" b="1" dirty="0" err="1"/>
              <a:t>process</a:t>
            </a:r>
            <a:r>
              <a:rPr lang="es-ES" dirty="0"/>
              <a:t>.”</a:t>
            </a:r>
          </a:p>
        </p:txBody>
      </p:sp>
      <p:sp>
        <p:nvSpPr>
          <p:cNvPr id="4" name="CuadroTexto 3">
            <a:extLst>
              <a:ext uri="{FF2B5EF4-FFF2-40B4-BE49-F238E27FC236}">
                <a16:creationId xmlns:a16="http://schemas.microsoft.com/office/drawing/2014/main" id="{F52C54B3-9803-4EDF-843B-AEE024E1C0D7}"/>
              </a:ext>
            </a:extLst>
          </p:cNvPr>
          <p:cNvSpPr txBox="1"/>
          <p:nvPr/>
        </p:nvSpPr>
        <p:spPr>
          <a:xfrm>
            <a:off x="10245633" y="327094"/>
            <a:ext cx="1946367" cy="707886"/>
          </a:xfrm>
          <a:prstGeom prst="rect">
            <a:avLst/>
          </a:prstGeom>
          <a:noFill/>
        </p:spPr>
        <p:txBody>
          <a:bodyPr wrap="none" rtlCol="0">
            <a:spAutoFit/>
          </a:bodyPr>
          <a:lstStyle/>
          <a:p>
            <a:r>
              <a:rPr lang="es-ES" sz="4000" b="1" dirty="0" err="1"/>
              <a:t>Classes</a:t>
            </a:r>
            <a:r>
              <a:rPr lang="es-ES" sz="4000" b="1" dirty="0"/>
              <a:t>?</a:t>
            </a:r>
          </a:p>
        </p:txBody>
      </p:sp>
    </p:spTree>
    <p:extLst>
      <p:ext uri="{BB962C8B-B14F-4D97-AF65-F5344CB8AC3E}">
        <p14:creationId xmlns:p14="http://schemas.microsoft.com/office/powerpoint/2010/main" val="3162787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B0DBE-24AB-40CB-ABFC-0ECC6E53EEDC}"/>
              </a:ext>
            </a:extLst>
          </p:cNvPr>
          <p:cNvSpPr>
            <a:spLocks noGrp="1"/>
          </p:cNvSpPr>
          <p:nvPr>
            <p:ph type="title"/>
          </p:nvPr>
        </p:nvSpPr>
        <p:spPr/>
        <p:txBody>
          <a:bodyPr/>
          <a:lstStyle/>
          <a:p>
            <a:r>
              <a:rPr lang="es-ES" dirty="0" err="1"/>
              <a:t>Problems</a:t>
            </a:r>
            <a:r>
              <a:rPr lang="es-ES" dirty="0"/>
              <a:t> in </a:t>
            </a:r>
            <a:r>
              <a:rPr lang="es-ES" dirty="0" err="1"/>
              <a:t>translating</a:t>
            </a:r>
            <a:r>
              <a:rPr lang="es-ES" dirty="0"/>
              <a:t> </a:t>
            </a:r>
            <a:r>
              <a:rPr lang="es-ES" dirty="0" err="1"/>
              <a:t>the</a:t>
            </a:r>
            <a:r>
              <a:rPr lang="es-ES" dirty="0"/>
              <a:t> </a:t>
            </a:r>
            <a:r>
              <a:rPr lang="es-ES" dirty="0" err="1"/>
              <a:t>problem</a:t>
            </a:r>
            <a:r>
              <a:rPr lang="es-ES" dirty="0"/>
              <a:t> </a:t>
            </a:r>
            <a:r>
              <a:rPr lang="es-ES" dirty="0" err="1"/>
              <a:t>into</a:t>
            </a:r>
            <a:r>
              <a:rPr lang="es-ES" dirty="0"/>
              <a:t> </a:t>
            </a:r>
            <a:r>
              <a:rPr lang="es-ES" dirty="0" err="1"/>
              <a:t>classes</a:t>
            </a:r>
            <a:endParaRPr lang="es-ES" dirty="0"/>
          </a:p>
        </p:txBody>
      </p:sp>
      <p:sp>
        <p:nvSpPr>
          <p:cNvPr id="3" name="Marcador de contenido 2">
            <a:extLst>
              <a:ext uri="{FF2B5EF4-FFF2-40B4-BE49-F238E27FC236}">
                <a16:creationId xmlns:a16="http://schemas.microsoft.com/office/drawing/2014/main" id="{DA6A4977-5787-47B7-95D9-5900D0905AF5}"/>
              </a:ext>
            </a:extLst>
          </p:cNvPr>
          <p:cNvSpPr>
            <a:spLocks noGrp="1"/>
          </p:cNvSpPr>
          <p:nvPr>
            <p:ph idx="1"/>
          </p:nvPr>
        </p:nvSpPr>
        <p:spPr/>
        <p:txBody>
          <a:bodyPr/>
          <a:lstStyle/>
          <a:p>
            <a:r>
              <a:rPr lang="es-ES" dirty="0"/>
              <a:t>“</a:t>
            </a:r>
            <a:r>
              <a:rPr lang="en-US" i="1" dirty="0"/>
              <a:t>Within the zoo, various animal types such as lions, chimps, rhinos, and snakes are present, with the possibility of acquiring additional types in the future. For each type of animal in the zoo, some variation is observed in the number of eyes and color of the skin. The feeding schedule and specific dietary preferences vary for each animal. Lions and snakes are fed meat, while chimps and rhinos consume vegetables. The animal keeper ensures that each day, the appropriate type of food is provided to each animal at the designated feeding time</a:t>
            </a:r>
            <a:r>
              <a:rPr lang="es-ES" dirty="0"/>
              <a:t>. </a:t>
            </a:r>
            <a:r>
              <a:rPr lang="es-ES" b="1" dirty="0" err="1"/>
              <a:t>Create</a:t>
            </a:r>
            <a:r>
              <a:rPr lang="es-ES" b="1" dirty="0"/>
              <a:t> a </a:t>
            </a:r>
            <a:r>
              <a:rPr lang="es-ES" b="1" dirty="0" err="1"/>
              <a:t>program</a:t>
            </a:r>
            <a:r>
              <a:rPr lang="es-ES" b="1" dirty="0"/>
              <a:t> </a:t>
            </a:r>
            <a:r>
              <a:rPr lang="es-ES" b="1" dirty="0" err="1"/>
              <a:t>that</a:t>
            </a:r>
            <a:r>
              <a:rPr lang="es-ES" b="1" dirty="0"/>
              <a:t> </a:t>
            </a:r>
            <a:r>
              <a:rPr lang="es-ES" b="1" dirty="0" err="1"/>
              <a:t>simulates</a:t>
            </a:r>
            <a:r>
              <a:rPr lang="es-ES" b="1" dirty="0"/>
              <a:t> </a:t>
            </a:r>
            <a:r>
              <a:rPr lang="es-ES" b="1" dirty="0" err="1"/>
              <a:t>each</a:t>
            </a:r>
            <a:r>
              <a:rPr lang="es-ES" b="1" dirty="0"/>
              <a:t> </a:t>
            </a:r>
            <a:r>
              <a:rPr lang="es-ES" b="1" dirty="0" err="1"/>
              <a:t>day</a:t>
            </a:r>
            <a:r>
              <a:rPr lang="es-ES" b="1" dirty="0"/>
              <a:t> </a:t>
            </a:r>
            <a:r>
              <a:rPr lang="es-ES" b="1" dirty="0" err="1"/>
              <a:t>this</a:t>
            </a:r>
            <a:r>
              <a:rPr lang="es-ES" b="1" dirty="0"/>
              <a:t> </a:t>
            </a:r>
            <a:r>
              <a:rPr lang="es-ES" b="1" dirty="0" err="1"/>
              <a:t>process</a:t>
            </a:r>
            <a:r>
              <a:rPr lang="es-ES" dirty="0"/>
              <a:t>.”</a:t>
            </a:r>
          </a:p>
        </p:txBody>
      </p:sp>
      <p:sp>
        <p:nvSpPr>
          <p:cNvPr id="4" name="CuadroTexto 3">
            <a:extLst>
              <a:ext uri="{FF2B5EF4-FFF2-40B4-BE49-F238E27FC236}">
                <a16:creationId xmlns:a16="http://schemas.microsoft.com/office/drawing/2014/main" id="{F52C54B3-9803-4EDF-843B-AEE024E1C0D7}"/>
              </a:ext>
            </a:extLst>
          </p:cNvPr>
          <p:cNvSpPr txBox="1"/>
          <p:nvPr/>
        </p:nvSpPr>
        <p:spPr>
          <a:xfrm>
            <a:off x="9544298" y="-123755"/>
            <a:ext cx="2562689" cy="707886"/>
          </a:xfrm>
          <a:prstGeom prst="rect">
            <a:avLst/>
          </a:prstGeom>
          <a:noFill/>
        </p:spPr>
        <p:txBody>
          <a:bodyPr wrap="none" rtlCol="0">
            <a:spAutoFit/>
          </a:bodyPr>
          <a:lstStyle/>
          <a:p>
            <a:r>
              <a:rPr lang="es-ES" sz="4000" b="1" dirty="0" err="1"/>
              <a:t>Attributes</a:t>
            </a:r>
            <a:r>
              <a:rPr lang="es-ES" sz="4000" b="1" dirty="0"/>
              <a:t>?</a:t>
            </a:r>
          </a:p>
        </p:txBody>
      </p:sp>
    </p:spTree>
    <p:extLst>
      <p:ext uri="{BB962C8B-B14F-4D97-AF65-F5344CB8AC3E}">
        <p14:creationId xmlns:p14="http://schemas.microsoft.com/office/powerpoint/2010/main" val="283910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B0DBE-24AB-40CB-ABFC-0ECC6E53EEDC}"/>
              </a:ext>
            </a:extLst>
          </p:cNvPr>
          <p:cNvSpPr>
            <a:spLocks noGrp="1"/>
          </p:cNvSpPr>
          <p:nvPr>
            <p:ph type="title"/>
          </p:nvPr>
        </p:nvSpPr>
        <p:spPr/>
        <p:txBody>
          <a:bodyPr/>
          <a:lstStyle/>
          <a:p>
            <a:r>
              <a:rPr lang="es-ES" dirty="0" err="1"/>
              <a:t>Problems</a:t>
            </a:r>
            <a:r>
              <a:rPr lang="es-ES" dirty="0"/>
              <a:t> in </a:t>
            </a:r>
            <a:r>
              <a:rPr lang="es-ES" dirty="0" err="1"/>
              <a:t>translating</a:t>
            </a:r>
            <a:r>
              <a:rPr lang="es-ES" dirty="0"/>
              <a:t> </a:t>
            </a:r>
            <a:r>
              <a:rPr lang="es-ES" dirty="0" err="1"/>
              <a:t>the</a:t>
            </a:r>
            <a:r>
              <a:rPr lang="es-ES" dirty="0"/>
              <a:t> </a:t>
            </a:r>
            <a:r>
              <a:rPr lang="es-ES" dirty="0" err="1"/>
              <a:t>problem</a:t>
            </a:r>
            <a:r>
              <a:rPr lang="es-ES" dirty="0"/>
              <a:t> </a:t>
            </a:r>
            <a:r>
              <a:rPr lang="es-ES" dirty="0" err="1"/>
              <a:t>into</a:t>
            </a:r>
            <a:r>
              <a:rPr lang="es-ES" dirty="0"/>
              <a:t> </a:t>
            </a:r>
            <a:r>
              <a:rPr lang="es-ES" dirty="0" err="1"/>
              <a:t>classes</a:t>
            </a:r>
            <a:endParaRPr lang="es-ES" dirty="0"/>
          </a:p>
        </p:txBody>
      </p:sp>
      <p:sp>
        <p:nvSpPr>
          <p:cNvPr id="3" name="Marcador de contenido 2">
            <a:extLst>
              <a:ext uri="{FF2B5EF4-FFF2-40B4-BE49-F238E27FC236}">
                <a16:creationId xmlns:a16="http://schemas.microsoft.com/office/drawing/2014/main" id="{DA6A4977-5787-47B7-95D9-5900D0905AF5}"/>
              </a:ext>
            </a:extLst>
          </p:cNvPr>
          <p:cNvSpPr>
            <a:spLocks noGrp="1"/>
          </p:cNvSpPr>
          <p:nvPr>
            <p:ph idx="1"/>
          </p:nvPr>
        </p:nvSpPr>
        <p:spPr/>
        <p:txBody>
          <a:bodyPr/>
          <a:lstStyle/>
          <a:p>
            <a:r>
              <a:rPr lang="es-ES" dirty="0"/>
              <a:t>“</a:t>
            </a:r>
            <a:r>
              <a:rPr lang="en-US" i="1" dirty="0"/>
              <a:t>Within the zoo, various animal types such as lions, chimps, rhinos, and snakes are present, with the possibility of acquiring additional types in the future. For each type of animal in the zoo, some variation is observed in the number of eyes and color of the skin. The feeding schedule and specific dietary preferences vary for each animal. Lions and snakes are fed meat, while chimps and rhinos consume vegetables. The animal keeper ensures that each day, the appropriate type of food is provided to each animal at the designated feeding time</a:t>
            </a:r>
            <a:r>
              <a:rPr lang="es-ES" dirty="0"/>
              <a:t>. </a:t>
            </a:r>
            <a:r>
              <a:rPr lang="es-ES" b="1" dirty="0" err="1"/>
              <a:t>Create</a:t>
            </a:r>
            <a:r>
              <a:rPr lang="es-ES" b="1" dirty="0"/>
              <a:t> a </a:t>
            </a:r>
            <a:r>
              <a:rPr lang="es-ES" b="1" dirty="0" err="1"/>
              <a:t>program</a:t>
            </a:r>
            <a:r>
              <a:rPr lang="es-ES" b="1" dirty="0"/>
              <a:t> </a:t>
            </a:r>
            <a:r>
              <a:rPr lang="es-ES" b="1" dirty="0" err="1"/>
              <a:t>that</a:t>
            </a:r>
            <a:r>
              <a:rPr lang="es-ES" b="1" dirty="0"/>
              <a:t> </a:t>
            </a:r>
            <a:r>
              <a:rPr lang="es-ES" b="1" dirty="0" err="1"/>
              <a:t>simulates</a:t>
            </a:r>
            <a:r>
              <a:rPr lang="es-ES" b="1" dirty="0"/>
              <a:t> </a:t>
            </a:r>
            <a:r>
              <a:rPr lang="es-ES" b="1" dirty="0" err="1"/>
              <a:t>each</a:t>
            </a:r>
            <a:r>
              <a:rPr lang="es-ES" b="1" dirty="0"/>
              <a:t> </a:t>
            </a:r>
            <a:r>
              <a:rPr lang="es-ES" b="1" dirty="0" err="1"/>
              <a:t>day</a:t>
            </a:r>
            <a:r>
              <a:rPr lang="es-ES" b="1" dirty="0"/>
              <a:t> </a:t>
            </a:r>
            <a:r>
              <a:rPr lang="es-ES" b="1" dirty="0" err="1"/>
              <a:t>this</a:t>
            </a:r>
            <a:r>
              <a:rPr lang="es-ES" b="1" dirty="0"/>
              <a:t> </a:t>
            </a:r>
            <a:r>
              <a:rPr lang="es-ES" b="1" dirty="0" err="1"/>
              <a:t>process</a:t>
            </a:r>
            <a:r>
              <a:rPr lang="es-ES" dirty="0"/>
              <a:t>.”</a:t>
            </a:r>
          </a:p>
        </p:txBody>
      </p:sp>
      <p:sp>
        <p:nvSpPr>
          <p:cNvPr id="4" name="CuadroTexto 3">
            <a:extLst>
              <a:ext uri="{FF2B5EF4-FFF2-40B4-BE49-F238E27FC236}">
                <a16:creationId xmlns:a16="http://schemas.microsoft.com/office/drawing/2014/main" id="{F52C54B3-9803-4EDF-843B-AEE024E1C0D7}"/>
              </a:ext>
            </a:extLst>
          </p:cNvPr>
          <p:cNvSpPr txBox="1"/>
          <p:nvPr/>
        </p:nvSpPr>
        <p:spPr>
          <a:xfrm>
            <a:off x="9544298" y="-123755"/>
            <a:ext cx="2008883" cy="707886"/>
          </a:xfrm>
          <a:prstGeom prst="rect">
            <a:avLst/>
          </a:prstGeom>
          <a:noFill/>
        </p:spPr>
        <p:txBody>
          <a:bodyPr wrap="none" rtlCol="0">
            <a:spAutoFit/>
          </a:bodyPr>
          <a:lstStyle/>
          <a:p>
            <a:r>
              <a:rPr lang="es-ES" sz="4000" b="1" dirty="0" err="1"/>
              <a:t>Actions</a:t>
            </a:r>
            <a:r>
              <a:rPr lang="es-ES" sz="4000" b="1" dirty="0"/>
              <a:t>?</a:t>
            </a:r>
          </a:p>
        </p:txBody>
      </p:sp>
    </p:spTree>
    <p:extLst>
      <p:ext uri="{BB962C8B-B14F-4D97-AF65-F5344CB8AC3E}">
        <p14:creationId xmlns:p14="http://schemas.microsoft.com/office/powerpoint/2010/main" val="274378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B0DBE-24AB-40CB-ABFC-0ECC6E53EEDC}"/>
              </a:ext>
            </a:extLst>
          </p:cNvPr>
          <p:cNvSpPr>
            <a:spLocks noGrp="1"/>
          </p:cNvSpPr>
          <p:nvPr>
            <p:ph type="title"/>
          </p:nvPr>
        </p:nvSpPr>
        <p:spPr/>
        <p:txBody>
          <a:bodyPr/>
          <a:lstStyle/>
          <a:p>
            <a:r>
              <a:rPr lang="es-ES" dirty="0" err="1"/>
              <a:t>Problems</a:t>
            </a:r>
            <a:r>
              <a:rPr lang="es-ES" dirty="0"/>
              <a:t> in </a:t>
            </a:r>
            <a:r>
              <a:rPr lang="es-ES" dirty="0" err="1"/>
              <a:t>translating</a:t>
            </a:r>
            <a:r>
              <a:rPr lang="es-ES" dirty="0"/>
              <a:t> </a:t>
            </a:r>
            <a:r>
              <a:rPr lang="es-ES" dirty="0" err="1"/>
              <a:t>the</a:t>
            </a:r>
            <a:r>
              <a:rPr lang="es-ES" dirty="0"/>
              <a:t> </a:t>
            </a:r>
            <a:r>
              <a:rPr lang="es-ES" dirty="0" err="1"/>
              <a:t>problem</a:t>
            </a:r>
            <a:r>
              <a:rPr lang="es-ES" dirty="0"/>
              <a:t> </a:t>
            </a:r>
            <a:r>
              <a:rPr lang="es-ES" dirty="0" err="1"/>
              <a:t>into</a:t>
            </a:r>
            <a:r>
              <a:rPr lang="es-ES" dirty="0"/>
              <a:t> </a:t>
            </a:r>
            <a:r>
              <a:rPr lang="es-ES" dirty="0" err="1"/>
              <a:t>classes</a:t>
            </a:r>
            <a:endParaRPr lang="es-ES" dirty="0"/>
          </a:p>
        </p:txBody>
      </p:sp>
      <p:sp>
        <p:nvSpPr>
          <p:cNvPr id="4" name="CuadroTexto 3">
            <a:extLst>
              <a:ext uri="{FF2B5EF4-FFF2-40B4-BE49-F238E27FC236}">
                <a16:creationId xmlns:a16="http://schemas.microsoft.com/office/drawing/2014/main" id="{F52C54B3-9803-4EDF-843B-AEE024E1C0D7}"/>
              </a:ext>
            </a:extLst>
          </p:cNvPr>
          <p:cNvSpPr txBox="1"/>
          <p:nvPr/>
        </p:nvSpPr>
        <p:spPr>
          <a:xfrm>
            <a:off x="9251332" y="-114878"/>
            <a:ext cx="3007362" cy="707886"/>
          </a:xfrm>
          <a:prstGeom prst="rect">
            <a:avLst/>
          </a:prstGeom>
          <a:noFill/>
        </p:spPr>
        <p:txBody>
          <a:bodyPr wrap="none" rtlCol="0">
            <a:spAutoFit/>
          </a:bodyPr>
          <a:lstStyle/>
          <a:p>
            <a:r>
              <a:rPr lang="es-ES" sz="4000" b="1" dirty="0" err="1"/>
              <a:t>pseudocode</a:t>
            </a:r>
            <a:r>
              <a:rPr lang="es-ES" sz="4000" b="1" dirty="0"/>
              <a:t>?</a:t>
            </a:r>
          </a:p>
        </p:txBody>
      </p:sp>
      <p:sp>
        <p:nvSpPr>
          <p:cNvPr id="6" name="Marcador de contenido 5">
            <a:extLst>
              <a:ext uri="{FF2B5EF4-FFF2-40B4-BE49-F238E27FC236}">
                <a16:creationId xmlns:a16="http://schemas.microsoft.com/office/drawing/2014/main" id="{568AB3C8-9044-4932-B4F8-AA4BC1B96F76}"/>
              </a:ext>
            </a:extLst>
          </p:cNvPr>
          <p:cNvSpPr>
            <a:spLocks noGrp="1"/>
          </p:cNvSpPr>
          <p:nvPr>
            <p:ph idx="1"/>
          </p:nvPr>
        </p:nvSpPr>
        <p:spPr/>
        <p:txBody>
          <a:bodyPr>
            <a:normAutofit fontScale="85000" lnSpcReduction="20000"/>
          </a:bodyPr>
          <a:lstStyle/>
          <a:p>
            <a:r>
              <a:rPr lang="es-ES" dirty="0"/>
              <a:t>Prior </a:t>
            </a:r>
            <a:r>
              <a:rPr lang="es-ES" dirty="0" err="1"/>
              <a:t>conditions</a:t>
            </a:r>
            <a:r>
              <a:rPr lang="es-ES" dirty="0"/>
              <a:t>: </a:t>
            </a:r>
            <a:r>
              <a:rPr lang="es-ES" dirty="0" err="1"/>
              <a:t>we</a:t>
            </a:r>
            <a:r>
              <a:rPr lang="es-ES" dirty="0"/>
              <a:t> </a:t>
            </a:r>
            <a:r>
              <a:rPr lang="es-ES" dirty="0" err="1"/>
              <a:t>have</a:t>
            </a:r>
            <a:r>
              <a:rPr lang="es-ES" dirty="0"/>
              <a:t> </a:t>
            </a:r>
            <a:r>
              <a:rPr lang="es-ES" dirty="0" err="1"/>
              <a:t>created</a:t>
            </a:r>
            <a:r>
              <a:rPr lang="es-ES" dirty="0"/>
              <a:t> </a:t>
            </a:r>
            <a:r>
              <a:rPr lang="es-ES" dirty="0" err="1"/>
              <a:t>for</a:t>
            </a:r>
            <a:r>
              <a:rPr lang="es-ES" dirty="0"/>
              <a:t> </a:t>
            </a:r>
            <a:r>
              <a:rPr lang="es-ES" dirty="0" err="1"/>
              <a:t>each</a:t>
            </a:r>
            <a:r>
              <a:rPr lang="es-ES" dirty="0"/>
              <a:t> </a:t>
            </a:r>
            <a:r>
              <a:rPr lang="es-ES" dirty="0" err="1"/>
              <a:t>type</a:t>
            </a:r>
            <a:r>
              <a:rPr lang="es-ES" dirty="0"/>
              <a:t> </a:t>
            </a:r>
            <a:r>
              <a:rPr lang="es-ES" dirty="0" err="1"/>
              <a:t>of</a:t>
            </a:r>
            <a:r>
              <a:rPr lang="es-ES" dirty="0"/>
              <a:t> animal as </a:t>
            </a:r>
            <a:r>
              <a:rPr lang="es-ES" dirty="0" err="1"/>
              <a:t>many</a:t>
            </a:r>
            <a:r>
              <a:rPr lang="es-ES" dirty="0"/>
              <a:t> </a:t>
            </a:r>
            <a:r>
              <a:rPr lang="es-ES" dirty="0" err="1"/>
              <a:t>animals</a:t>
            </a:r>
            <a:r>
              <a:rPr lang="es-ES" dirty="0"/>
              <a:t> as </a:t>
            </a:r>
            <a:r>
              <a:rPr lang="es-ES" dirty="0" err="1"/>
              <a:t>the</a:t>
            </a:r>
            <a:r>
              <a:rPr lang="es-ES" dirty="0"/>
              <a:t> </a:t>
            </a:r>
            <a:r>
              <a:rPr lang="es-ES" dirty="0" err="1"/>
              <a:t>present</a:t>
            </a:r>
            <a:r>
              <a:rPr lang="es-ES" dirty="0"/>
              <a:t> in </a:t>
            </a:r>
            <a:r>
              <a:rPr lang="es-ES" dirty="0" err="1"/>
              <a:t>the</a:t>
            </a:r>
            <a:r>
              <a:rPr lang="es-ES" dirty="0"/>
              <a:t> zoo. </a:t>
            </a:r>
            <a:r>
              <a:rPr lang="es-ES" dirty="0" err="1"/>
              <a:t>For</a:t>
            </a:r>
            <a:r>
              <a:rPr lang="es-ES" dirty="0"/>
              <a:t> </a:t>
            </a:r>
            <a:r>
              <a:rPr lang="es-ES" dirty="0" err="1"/>
              <a:t>example</a:t>
            </a:r>
            <a:r>
              <a:rPr lang="es-ES" dirty="0"/>
              <a:t>:</a:t>
            </a:r>
          </a:p>
          <a:p>
            <a:r>
              <a:rPr lang="es-ES" dirty="0"/>
              <a:t>pumba = Lion(</a:t>
            </a:r>
            <a:r>
              <a:rPr lang="es-ES" dirty="0" err="1"/>
              <a:t>number_of_eyes</a:t>
            </a:r>
            <a:r>
              <a:rPr lang="es-ES" dirty="0"/>
              <a:t>, color)</a:t>
            </a:r>
          </a:p>
          <a:p>
            <a:r>
              <a:rPr lang="es-ES" dirty="0" err="1"/>
              <a:t>nala</a:t>
            </a:r>
            <a:r>
              <a:rPr lang="es-ES" dirty="0"/>
              <a:t> = Lion(</a:t>
            </a:r>
            <a:r>
              <a:rPr lang="es-ES" dirty="0" err="1"/>
              <a:t>number_of_eyes</a:t>
            </a:r>
            <a:r>
              <a:rPr lang="es-ES" dirty="0"/>
              <a:t>, color)</a:t>
            </a:r>
          </a:p>
          <a:p>
            <a:r>
              <a:rPr lang="es-ES" dirty="0"/>
              <a:t>…</a:t>
            </a:r>
          </a:p>
          <a:p>
            <a:r>
              <a:rPr lang="es-ES" dirty="0" err="1"/>
              <a:t>Put</a:t>
            </a:r>
            <a:r>
              <a:rPr lang="es-ES" dirty="0"/>
              <a:t> </a:t>
            </a:r>
            <a:r>
              <a:rPr lang="es-ES" dirty="0" err="1"/>
              <a:t>each</a:t>
            </a:r>
            <a:r>
              <a:rPr lang="es-ES" dirty="0"/>
              <a:t> </a:t>
            </a:r>
            <a:r>
              <a:rPr lang="es-ES" dirty="0" err="1"/>
              <a:t>type</a:t>
            </a:r>
            <a:r>
              <a:rPr lang="es-ES" dirty="0"/>
              <a:t> </a:t>
            </a:r>
            <a:r>
              <a:rPr lang="es-ES" dirty="0" err="1"/>
              <a:t>of</a:t>
            </a:r>
            <a:r>
              <a:rPr lang="es-ES" dirty="0"/>
              <a:t> animal in </a:t>
            </a:r>
            <a:r>
              <a:rPr lang="es-ES" dirty="0" err="1"/>
              <a:t>its</a:t>
            </a:r>
            <a:r>
              <a:rPr lang="es-ES" dirty="0"/>
              <a:t> </a:t>
            </a:r>
            <a:r>
              <a:rPr lang="es-ES" dirty="0" err="1"/>
              <a:t>own</a:t>
            </a:r>
            <a:r>
              <a:rPr lang="es-ES" dirty="0"/>
              <a:t> </a:t>
            </a:r>
            <a:r>
              <a:rPr lang="es-ES" dirty="0" err="1"/>
              <a:t>list</a:t>
            </a:r>
            <a:endParaRPr lang="es-ES" dirty="0"/>
          </a:p>
          <a:p>
            <a:r>
              <a:rPr lang="es-ES" dirty="0" err="1"/>
              <a:t>Put</a:t>
            </a:r>
            <a:r>
              <a:rPr lang="es-ES" dirty="0"/>
              <a:t> </a:t>
            </a:r>
            <a:r>
              <a:rPr lang="es-ES" dirty="0" err="1"/>
              <a:t>each</a:t>
            </a:r>
            <a:r>
              <a:rPr lang="es-ES" dirty="0"/>
              <a:t> </a:t>
            </a:r>
            <a:r>
              <a:rPr lang="es-ES" dirty="0" err="1"/>
              <a:t>list</a:t>
            </a:r>
            <a:r>
              <a:rPr lang="es-ES" dirty="0"/>
              <a:t> </a:t>
            </a:r>
            <a:r>
              <a:rPr lang="es-ES" dirty="0" err="1"/>
              <a:t>into</a:t>
            </a:r>
            <a:r>
              <a:rPr lang="es-ES" dirty="0"/>
              <a:t> a </a:t>
            </a:r>
            <a:r>
              <a:rPr lang="es-ES" dirty="0" err="1"/>
              <a:t>list_of_animals</a:t>
            </a:r>
            <a:endParaRPr lang="es-ES" dirty="0"/>
          </a:p>
          <a:p>
            <a:r>
              <a:rPr lang="es-ES" dirty="0" err="1"/>
              <a:t>arnau</a:t>
            </a:r>
            <a:r>
              <a:rPr lang="es-ES" dirty="0"/>
              <a:t> = </a:t>
            </a:r>
            <a:r>
              <a:rPr lang="es-ES" dirty="0" err="1"/>
              <a:t>ZooKeeper</a:t>
            </a:r>
            <a:r>
              <a:rPr lang="es-ES" dirty="0"/>
              <a:t>()</a:t>
            </a:r>
          </a:p>
          <a:p>
            <a:r>
              <a:rPr lang="es-ES" dirty="0" err="1"/>
              <a:t>for</a:t>
            </a:r>
            <a:r>
              <a:rPr lang="es-ES" dirty="0"/>
              <a:t> </a:t>
            </a:r>
            <a:r>
              <a:rPr lang="es-ES" dirty="0" err="1"/>
              <a:t>hour</a:t>
            </a:r>
            <a:r>
              <a:rPr lang="es-ES" dirty="0"/>
              <a:t> in 1:24 DO:</a:t>
            </a:r>
          </a:p>
          <a:p>
            <a:pPr lvl="1"/>
            <a:r>
              <a:rPr lang="es-ES" dirty="0" err="1"/>
              <a:t>for</a:t>
            </a:r>
            <a:r>
              <a:rPr lang="es-ES" dirty="0"/>
              <a:t> </a:t>
            </a:r>
            <a:r>
              <a:rPr lang="es-ES" dirty="0" err="1"/>
              <a:t>list_of_animals</a:t>
            </a:r>
            <a:r>
              <a:rPr lang="es-ES" dirty="0"/>
              <a:t> DO:</a:t>
            </a:r>
          </a:p>
          <a:p>
            <a:pPr lvl="2"/>
            <a:r>
              <a:rPr lang="es-ES" dirty="0" err="1"/>
              <a:t>for</a:t>
            </a:r>
            <a:r>
              <a:rPr lang="es-ES" dirty="0"/>
              <a:t> </a:t>
            </a:r>
            <a:r>
              <a:rPr lang="es-ES" dirty="0" err="1"/>
              <a:t>animals</a:t>
            </a:r>
            <a:r>
              <a:rPr lang="es-ES" dirty="0"/>
              <a:t> in </a:t>
            </a:r>
            <a:r>
              <a:rPr lang="es-ES" dirty="0" err="1"/>
              <a:t>list</a:t>
            </a:r>
            <a:r>
              <a:rPr lang="es-ES" dirty="0"/>
              <a:t> DO:</a:t>
            </a:r>
          </a:p>
          <a:p>
            <a:pPr lvl="3"/>
            <a:r>
              <a:rPr lang="es-ES" dirty="0" err="1"/>
              <a:t>if</a:t>
            </a:r>
            <a:r>
              <a:rPr lang="es-ES" dirty="0"/>
              <a:t>(</a:t>
            </a:r>
            <a:r>
              <a:rPr lang="es-ES" dirty="0" err="1"/>
              <a:t>animal.get_time_feeding</a:t>
            </a:r>
            <a:r>
              <a:rPr lang="es-ES" dirty="0"/>
              <a:t>()==</a:t>
            </a:r>
            <a:r>
              <a:rPr lang="es-ES" dirty="0" err="1"/>
              <a:t>hour</a:t>
            </a:r>
            <a:r>
              <a:rPr lang="es-ES" dirty="0"/>
              <a:t>)</a:t>
            </a:r>
          </a:p>
          <a:p>
            <a:pPr lvl="3"/>
            <a:r>
              <a:rPr lang="es-ES" dirty="0" err="1"/>
              <a:t>arnau.feed</a:t>
            </a:r>
            <a:r>
              <a:rPr lang="es-ES"/>
              <a:t>(animal)</a:t>
            </a:r>
            <a:endParaRPr lang="es-ES" dirty="0"/>
          </a:p>
          <a:p>
            <a:endParaRPr lang="es-ES" dirty="0"/>
          </a:p>
        </p:txBody>
      </p:sp>
    </p:spTree>
    <p:extLst>
      <p:ext uri="{BB962C8B-B14F-4D97-AF65-F5344CB8AC3E}">
        <p14:creationId xmlns:p14="http://schemas.microsoft.com/office/powerpoint/2010/main" val="1326954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a:t>
            </a:r>
          </a:p>
        </p:txBody>
      </p:sp>
      <p:sp>
        <p:nvSpPr>
          <p:cNvPr id="4" name="Rectangle 3"/>
          <p:cNvSpPr/>
          <p:nvPr/>
        </p:nvSpPr>
        <p:spPr>
          <a:xfrm>
            <a:off x="2511973" y="0"/>
            <a:ext cx="6632028" cy="7109639"/>
          </a:xfrm>
          <a:prstGeom prst="rect">
            <a:avLst/>
          </a:prstGeom>
        </p:spPr>
        <p:txBody>
          <a:bodyPr wrap="square">
            <a:spAutoFit/>
          </a:bodyPr>
          <a:lstStyle/>
          <a:p>
            <a:r>
              <a:rPr lang="en-US" sz="800" dirty="0" err="1">
                <a:solidFill>
                  <a:srgbClr val="0000FF"/>
                </a:solidFill>
                <a:latin typeface="Consolas" panose="020B0609020204030204" pitchFamily="49" charset="0"/>
              </a:rPr>
              <a:t>def</a:t>
            </a:r>
            <a:r>
              <a:rPr lang="en-US" sz="800" dirty="0">
                <a:solidFill>
                  <a:srgbClr val="000000"/>
                </a:solidFill>
                <a:latin typeface="Consolas" panose="020B0609020204030204" pitchFamily="49" charset="0"/>
              </a:rPr>
              <a:t> </a:t>
            </a:r>
            <a:r>
              <a:rPr lang="en-US" sz="800" b="1" dirty="0" err="1">
                <a:solidFill>
                  <a:srgbClr val="000000"/>
                </a:solidFill>
                <a:latin typeface="Consolas" panose="020B0609020204030204" pitchFamily="49" charset="0"/>
              </a:rPr>
              <a:t>estimate_emission_probabilities</a:t>
            </a:r>
            <a:r>
              <a:rPr lang="en-US" sz="800" b="1" dirty="0">
                <a:solidFill>
                  <a:srgbClr val="000000"/>
                </a:solidFill>
                <a:latin typeface="Consolas" panose="020B0609020204030204" pitchFamily="49" charset="0"/>
              </a:rPr>
              <a:t>(PI, x):    </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Get the different states of the sequence of hidden states PI</a:t>
            </a:r>
          </a:p>
          <a:p>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states_in_PI</a:t>
            </a:r>
            <a:r>
              <a:rPr lang="en-US" sz="800" dirty="0">
                <a:solidFill>
                  <a:srgbClr val="000000"/>
                </a:solidFill>
                <a:latin typeface="Consolas" panose="020B0609020204030204" pitchFamily="49" charset="0"/>
              </a:rPr>
              <a:t> = []</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iterate over the sequence of PI. For each state, check if it is in the list of </a:t>
            </a:r>
            <a:r>
              <a:rPr lang="en-US" sz="800" dirty="0" err="1">
                <a:solidFill>
                  <a:srgbClr val="C0C0C0"/>
                </a:solidFill>
                <a:latin typeface="Consolas" panose="020B0609020204030204" pitchFamily="49" charset="0"/>
              </a:rPr>
              <a:t>states_in_PI</a:t>
            </a:r>
            <a:endParaRPr lang="en-US" sz="800" dirty="0">
              <a:solidFill>
                <a:srgbClr val="C0C0C0"/>
              </a:solidFill>
              <a:latin typeface="Consolas" panose="020B0609020204030204" pitchFamily="49" charset="0"/>
            </a:endParaRP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This loop is looking for the unique states in the sequence</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for</a:t>
            </a:r>
            <a:r>
              <a:rPr lang="en-US" sz="800" dirty="0">
                <a:solidFill>
                  <a:srgbClr val="000000"/>
                </a:solidFill>
                <a:latin typeface="Consolas" panose="020B0609020204030204" pitchFamily="49" charset="0"/>
              </a:rPr>
              <a:t> i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a:t>
            </a:r>
            <a:r>
              <a:rPr lang="en-US" sz="800" b="1" i="1" u="sng" dirty="0" err="1">
                <a:solidFill>
                  <a:srgbClr val="FF0000"/>
                </a:solidFill>
                <a:latin typeface="Consolas" panose="020B0609020204030204" pitchFamily="49" charset="0"/>
              </a:rPr>
              <a:t>self.PI</a:t>
            </a:r>
            <a:r>
              <a:rPr lang="en-US" sz="800" b="1" i="1" u="sng" dirty="0">
                <a:solidFill>
                  <a:srgbClr val="FF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add to the list if it is not already in the list of states</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if</a:t>
            </a:r>
            <a:r>
              <a:rPr lang="en-US" sz="800" dirty="0">
                <a:solidFill>
                  <a:srgbClr val="000000"/>
                </a:solidFill>
                <a:latin typeface="Consolas" panose="020B0609020204030204" pitchFamily="49" charset="0"/>
              </a:rPr>
              <a:t> i </a:t>
            </a:r>
            <a:r>
              <a:rPr lang="en-US" sz="800" dirty="0">
                <a:solidFill>
                  <a:srgbClr val="0000FF"/>
                </a:solidFill>
                <a:latin typeface="Consolas" panose="020B0609020204030204" pitchFamily="49" charset="0"/>
              </a:rPr>
              <a:t>not</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states_in_PI</a:t>
            </a:r>
            <a:r>
              <a:rPr lang="en-US" sz="800" dirty="0">
                <a:solidFill>
                  <a:srgbClr val="00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add the state in the </a:t>
            </a:r>
            <a:r>
              <a:rPr lang="en-US" sz="800" dirty="0" err="1">
                <a:solidFill>
                  <a:srgbClr val="C0C0C0"/>
                </a:solidFill>
                <a:latin typeface="Consolas" panose="020B0609020204030204" pitchFamily="49" charset="0"/>
              </a:rPr>
              <a:t>states_in_PI</a:t>
            </a:r>
            <a:r>
              <a:rPr lang="en-US" sz="800" dirty="0">
                <a:solidFill>
                  <a:srgbClr val="C0C0C0"/>
                </a:solidFill>
                <a:latin typeface="Consolas" panose="020B0609020204030204" pitchFamily="49" charset="0"/>
              </a:rPr>
              <a:t> list</a:t>
            </a:r>
          </a:p>
          <a:p>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states_in_PI.append</a:t>
            </a:r>
            <a:r>
              <a:rPr lang="en-US" sz="800" dirty="0">
                <a:solidFill>
                  <a:srgbClr val="000000"/>
                </a:solidFill>
                <a:latin typeface="Consolas" panose="020B0609020204030204" pitchFamily="49" charset="0"/>
              </a:rPr>
              <a:t>(i)</a:t>
            </a:r>
          </a:p>
          <a:p>
            <a:r>
              <a:rPr lang="en-US" sz="800" dirty="0">
                <a:solidFill>
                  <a:srgbClr val="000000"/>
                </a:solidFill>
                <a:latin typeface="Consolas" panose="020B0609020204030204" pitchFamily="49" charset="0"/>
              </a:rPr>
              <a:t>    </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Get the different categories that can be found in the vector x</a:t>
            </a:r>
          </a:p>
          <a:p>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categories_in_x</a:t>
            </a:r>
            <a:r>
              <a:rPr lang="en-US" sz="800" dirty="0">
                <a:solidFill>
                  <a:srgbClr val="000000"/>
                </a:solidFill>
                <a:latin typeface="Consolas" panose="020B0609020204030204" pitchFamily="49" charset="0"/>
              </a:rPr>
              <a:t> = </a:t>
            </a:r>
            <a:r>
              <a:rPr lang="en-US" sz="800" b="1" dirty="0">
                <a:solidFill>
                  <a:srgbClr val="FF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Iterate over each position of x</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for</a:t>
            </a:r>
            <a:r>
              <a:rPr lang="en-US" sz="800" dirty="0">
                <a:solidFill>
                  <a:srgbClr val="000000"/>
                </a:solidFill>
                <a:latin typeface="Consolas" panose="020B0609020204030204" pitchFamily="49" charset="0"/>
              </a:rPr>
              <a:t> i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x:</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if the category is not in the list of categories, add it</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if</a:t>
            </a:r>
            <a:r>
              <a:rPr lang="en-US" sz="800" dirty="0">
                <a:solidFill>
                  <a:srgbClr val="000000"/>
                </a:solidFill>
                <a:latin typeface="Consolas" panose="020B0609020204030204" pitchFamily="49" charset="0"/>
              </a:rPr>
              <a:t> i </a:t>
            </a:r>
            <a:r>
              <a:rPr lang="en-US" sz="800" dirty="0">
                <a:solidFill>
                  <a:srgbClr val="0000FF"/>
                </a:solidFill>
                <a:latin typeface="Consolas" panose="020B0609020204030204" pitchFamily="49" charset="0"/>
              </a:rPr>
              <a:t>not</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categories_in_x</a:t>
            </a:r>
            <a:r>
              <a:rPr lang="en-US" sz="800" dirty="0">
                <a:solidFill>
                  <a:srgbClr val="00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add the category to the list of categories</a:t>
            </a:r>
          </a:p>
          <a:p>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categories_in_x</a:t>
            </a:r>
            <a:r>
              <a:rPr lang="en-US" sz="800" dirty="0">
                <a:solidFill>
                  <a:srgbClr val="000000"/>
                </a:solidFill>
                <a:latin typeface="Consolas" panose="020B0609020204030204" pitchFamily="49" charset="0"/>
              </a:rPr>
              <a:t> .append(i)    </a:t>
            </a:r>
          </a:p>
          <a:p>
            <a:r>
              <a:rPr lang="en-US" sz="800" dirty="0">
                <a:solidFill>
                  <a:srgbClr val="000000"/>
                </a:solidFill>
                <a:latin typeface="Consolas" panose="020B0609020204030204" pitchFamily="49" charset="0"/>
              </a:rPr>
              <a:t>    </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a dictionary of dictionaries to store, for each state, the </a:t>
            </a:r>
            <a:r>
              <a:rPr lang="en-US" sz="800" u="sng" dirty="0">
                <a:solidFill>
                  <a:srgbClr val="C0C0C0"/>
                </a:solidFill>
                <a:latin typeface="Consolas" panose="020B0609020204030204" pitchFamily="49" charset="0"/>
              </a:rPr>
              <a:t>emission probabilities   </a:t>
            </a:r>
          </a:p>
          <a:p>
            <a:r>
              <a:rPr lang="en-US" sz="800" dirty="0">
                <a:solidFill>
                  <a:srgbClr val="000000"/>
                </a:solidFill>
                <a:latin typeface="Consolas" panose="020B0609020204030204" pitchFamily="49" charset="0"/>
              </a:rPr>
              <a:t>    e = </a:t>
            </a:r>
            <a:r>
              <a:rPr lang="en-US" sz="800" b="1" dirty="0">
                <a:solidFill>
                  <a:srgbClr val="FF0000"/>
                </a:solidFill>
                <a:latin typeface="Consolas" panose="020B0609020204030204" pitchFamily="49" charset="0"/>
              </a:rPr>
              <a:t>[] </a:t>
            </a:r>
            <a:r>
              <a:rPr lang="en-US" sz="800" dirty="0">
                <a:solidFill>
                  <a:srgbClr val="000000"/>
                </a:solidFill>
                <a:latin typeface="Consolas" panose="020B0609020204030204" pitchFamily="49" charset="0"/>
              </a:rPr>
              <a:t> </a:t>
            </a:r>
          </a:p>
          <a:p>
            <a:r>
              <a:rPr lang="en-US" sz="800" dirty="0">
                <a:solidFill>
                  <a:srgbClr val="000000"/>
                </a:solidFill>
                <a:latin typeface="Consolas" panose="020B0609020204030204" pitchFamily="49" charset="0"/>
              </a:rPr>
              <a:t>                </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iterate over all the states of PI</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for</a:t>
            </a:r>
            <a:r>
              <a:rPr lang="en-US" sz="800" dirty="0">
                <a:solidFill>
                  <a:srgbClr val="000000"/>
                </a:solidFill>
                <a:latin typeface="Consolas" panose="020B0609020204030204" pitchFamily="49" charset="0"/>
              </a:rPr>
              <a:t> key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states_in_PI</a:t>
            </a:r>
            <a:r>
              <a:rPr lang="en-US" sz="800" dirty="0">
                <a:solidFill>
                  <a:srgbClr val="00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create a new dictionary to store the categories of that state</a:t>
            </a:r>
          </a:p>
          <a:p>
            <a:r>
              <a:rPr lang="en-US" sz="800" dirty="0">
                <a:solidFill>
                  <a:srgbClr val="000000"/>
                </a:solidFill>
                <a:latin typeface="Consolas" panose="020B0609020204030204" pitchFamily="49" charset="0"/>
              </a:rPr>
              <a:t>        t = </a:t>
            </a:r>
            <a:r>
              <a:rPr lang="en-US" sz="800" b="1" dirty="0">
                <a:solidFill>
                  <a:srgbClr val="FF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for each unique category</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for</a:t>
            </a:r>
            <a:r>
              <a:rPr lang="en-US" sz="800" dirty="0">
                <a:solidFill>
                  <a:srgbClr val="000000"/>
                </a:solidFill>
                <a:latin typeface="Consolas" panose="020B0609020204030204" pitchFamily="49" charset="0"/>
              </a:rPr>
              <a:t> cat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categories_in_x</a:t>
            </a:r>
            <a:r>
              <a:rPr lang="en-US" sz="800" dirty="0">
                <a:solidFill>
                  <a:srgbClr val="00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initialize the counter at 0</a:t>
            </a:r>
          </a:p>
          <a:p>
            <a:r>
              <a:rPr lang="en-US" sz="800" dirty="0">
                <a:solidFill>
                  <a:srgbClr val="000000"/>
                </a:solidFill>
                <a:latin typeface="Consolas" panose="020B0609020204030204" pitchFamily="49" charset="0"/>
              </a:rPr>
              <a:t>            t[cat] = </a:t>
            </a:r>
            <a:r>
              <a:rPr lang="en-US" sz="800" dirty="0">
                <a:solidFill>
                  <a:srgbClr val="800000"/>
                </a:solidFill>
                <a:latin typeface="Consolas" panose="020B0609020204030204" pitchFamily="49" charset="0"/>
              </a:rPr>
              <a:t>0</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add to the dictionary e the dictionary with the frequencies of the different categories    </a:t>
            </a:r>
          </a:p>
          <a:p>
            <a:r>
              <a:rPr lang="en-US" sz="800" dirty="0">
                <a:solidFill>
                  <a:srgbClr val="000000"/>
                </a:solidFill>
                <a:latin typeface="Consolas" panose="020B0609020204030204" pitchFamily="49" charset="0"/>
              </a:rPr>
              <a:t>        e[key] = t</a:t>
            </a:r>
          </a:p>
          <a:p>
            <a:r>
              <a:rPr lang="en-US" sz="800" dirty="0">
                <a:solidFill>
                  <a:srgbClr val="000000"/>
                </a:solidFill>
                <a:latin typeface="Consolas" panose="020B0609020204030204" pitchFamily="49" charset="0"/>
              </a:rPr>
              <a:t>        </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iterate over each position    </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for</a:t>
            </a:r>
            <a:r>
              <a:rPr lang="en-US" sz="800" dirty="0">
                <a:solidFill>
                  <a:srgbClr val="000000"/>
                </a:solidFill>
                <a:latin typeface="Consolas" panose="020B0609020204030204" pitchFamily="49" charset="0"/>
              </a:rPr>
              <a:t> i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range(</a:t>
            </a:r>
            <a:r>
              <a:rPr lang="en-US" sz="800" dirty="0" err="1">
                <a:solidFill>
                  <a:srgbClr val="000000"/>
                </a:solidFill>
                <a:latin typeface="Consolas" panose="020B0609020204030204" pitchFamily="49" charset="0"/>
              </a:rPr>
              <a:t>len</a:t>
            </a:r>
            <a:r>
              <a:rPr lang="en-US" sz="800" dirty="0">
                <a:solidFill>
                  <a:srgbClr val="000000"/>
                </a:solidFill>
                <a:latin typeface="Consolas" panose="020B0609020204030204" pitchFamily="49" charset="0"/>
              </a:rPr>
              <a:t>(x)):</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current state at position i</a:t>
            </a:r>
          </a:p>
          <a:p>
            <a:r>
              <a:rPr lang="en-US" sz="800" dirty="0">
                <a:solidFill>
                  <a:srgbClr val="000000"/>
                </a:solidFill>
                <a:latin typeface="Consolas" panose="020B0609020204030204" pitchFamily="49" charset="0"/>
              </a:rPr>
              <a:t>        state = PI[i]</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current category at position i</a:t>
            </a:r>
          </a:p>
          <a:p>
            <a:r>
              <a:rPr lang="en-US" sz="800" dirty="0">
                <a:solidFill>
                  <a:srgbClr val="000000"/>
                </a:solidFill>
                <a:latin typeface="Consolas" panose="020B0609020204030204" pitchFamily="49" charset="0"/>
              </a:rPr>
              <a:t>        category = x[i]</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update the dictionary of dictionaries at state and category</a:t>
            </a:r>
          </a:p>
          <a:p>
            <a:r>
              <a:rPr lang="en-US" sz="800" dirty="0">
                <a:solidFill>
                  <a:srgbClr val="000000"/>
                </a:solidFill>
                <a:latin typeface="Consolas" panose="020B0609020204030204" pitchFamily="49" charset="0"/>
              </a:rPr>
              <a:t>        e[state][category] = e[state][category] + </a:t>
            </a:r>
            <a:r>
              <a:rPr lang="en-US" sz="800" dirty="0">
                <a:solidFill>
                  <a:srgbClr val="800000"/>
                </a:solidFill>
                <a:latin typeface="Consolas" panose="020B0609020204030204" pitchFamily="49" charset="0"/>
              </a:rPr>
              <a:t>1</a:t>
            </a:r>
          </a:p>
          <a:p>
            <a:r>
              <a:rPr lang="en-US" sz="800" dirty="0">
                <a:solidFill>
                  <a:srgbClr val="000000"/>
                </a:solidFill>
                <a:latin typeface="Consolas" panose="020B0609020204030204" pitchFamily="49" charset="0"/>
              </a:rPr>
              <a:t>        </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for</a:t>
            </a:r>
            <a:r>
              <a:rPr lang="en-US" sz="800" dirty="0">
                <a:solidFill>
                  <a:srgbClr val="000000"/>
                </a:solidFill>
                <a:latin typeface="Consolas" panose="020B0609020204030204" pitchFamily="49" charset="0"/>
              </a:rPr>
              <a:t> state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states_in_PI</a:t>
            </a:r>
            <a:r>
              <a:rPr lang="en-US" sz="800" dirty="0">
                <a:solidFill>
                  <a:srgbClr val="00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a:t>
            </a:r>
          </a:p>
          <a:p>
            <a:r>
              <a:rPr lang="en-US" sz="800" dirty="0">
                <a:solidFill>
                  <a:srgbClr val="000000"/>
                </a:solidFill>
                <a:latin typeface="Consolas" panose="020B0609020204030204" pitchFamily="49" charset="0"/>
              </a:rPr>
              <a:t>        T = </a:t>
            </a:r>
            <a:r>
              <a:rPr lang="en-US" sz="800" dirty="0">
                <a:solidFill>
                  <a:srgbClr val="800000"/>
                </a:solidFill>
                <a:latin typeface="Consolas" panose="020B0609020204030204" pitchFamily="49" charset="0"/>
              </a:rPr>
              <a:t>0</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for</a:t>
            </a:r>
            <a:r>
              <a:rPr lang="en-US" sz="800" dirty="0">
                <a:solidFill>
                  <a:srgbClr val="000000"/>
                </a:solidFill>
                <a:latin typeface="Consolas" panose="020B0609020204030204" pitchFamily="49" charset="0"/>
              </a:rPr>
              <a:t> cat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categories_in_x</a:t>
            </a:r>
            <a:r>
              <a:rPr lang="en-US" sz="800" dirty="0">
                <a:solidFill>
                  <a:srgbClr val="00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a:t>
            </a:r>
          </a:p>
          <a:p>
            <a:r>
              <a:rPr lang="en-US" sz="800" dirty="0">
                <a:solidFill>
                  <a:srgbClr val="000000"/>
                </a:solidFill>
                <a:latin typeface="Consolas" panose="020B0609020204030204" pitchFamily="49" charset="0"/>
              </a:rPr>
              <a:t>            T = T + e[state][cat]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a:t>
            </a:r>
          </a:p>
          <a:p>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for</a:t>
            </a:r>
            <a:r>
              <a:rPr lang="en-US" sz="800" dirty="0">
                <a:solidFill>
                  <a:srgbClr val="000000"/>
                </a:solidFill>
                <a:latin typeface="Consolas" panose="020B0609020204030204" pitchFamily="49" charset="0"/>
              </a:rPr>
              <a:t> cat </a:t>
            </a:r>
            <a:r>
              <a:rPr lang="en-US" sz="800" dirty="0">
                <a:solidFill>
                  <a:srgbClr val="0000FF"/>
                </a:solidFill>
                <a:latin typeface="Consolas" panose="020B0609020204030204" pitchFamily="49" charset="0"/>
              </a:rPr>
              <a:t>in</a:t>
            </a:r>
            <a:r>
              <a:rPr lang="en-US" sz="800" dirty="0">
                <a:solidFill>
                  <a:srgbClr val="000000"/>
                </a:solidFill>
                <a:latin typeface="Consolas" panose="020B0609020204030204" pitchFamily="49" charset="0"/>
              </a:rPr>
              <a:t> </a:t>
            </a:r>
            <a:r>
              <a:rPr lang="en-US" sz="800" dirty="0" err="1">
                <a:solidFill>
                  <a:srgbClr val="000000"/>
                </a:solidFill>
                <a:latin typeface="Consolas" panose="020B0609020204030204" pitchFamily="49" charset="0"/>
              </a:rPr>
              <a:t>categories_in_x</a:t>
            </a:r>
            <a:r>
              <a:rPr lang="en-US" sz="800" dirty="0">
                <a:solidFill>
                  <a:srgbClr val="000000"/>
                </a:solidFill>
                <a:latin typeface="Consolas" panose="020B0609020204030204" pitchFamily="49" charset="0"/>
              </a:rPr>
              <a:t>:</a:t>
            </a:r>
          </a:p>
          <a:p>
            <a:r>
              <a:rPr lang="en-US" sz="800" dirty="0">
                <a:solidFill>
                  <a:srgbClr val="000000"/>
                </a:solidFill>
                <a:latin typeface="Consolas" panose="020B0609020204030204" pitchFamily="49" charset="0"/>
              </a:rPr>
              <a:t>            </a:t>
            </a:r>
            <a:r>
              <a:rPr lang="en-US" sz="800" dirty="0">
                <a:solidFill>
                  <a:srgbClr val="C0C0C0"/>
                </a:solidFill>
                <a:latin typeface="Consolas" panose="020B0609020204030204" pitchFamily="49" charset="0"/>
              </a:rPr>
              <a:t># </a:t>
            </a:r>
          </a:p>
          <a:p>
            <a:r>
              <a:rPr lang="en-US" sz="800" dirty="0">
                <a:solidFill>
                  <a:srgbClr val="000000"/>
                </a:solidFill>
                <a:latin typeface="Consolas" panose="020B0609020204030204" pitchFamily="49" charset="0"/>
              </a:rPr>
              <a:t>            e[state][cat] = </a:t>
            </a:r>
            <a:r>
              <a:rPr lang="en-US" sz="800" b="1" dirty="0" err="1">
                <a:solidFill>
                  <a:srgbClr val="FF0000"/>
                </a:solidFill>
                <a:latin typeface="Consolas" panose="020B0609020204030204" pitchFamily="49" charset="0"/>
              </a:rPr>
              <a:t>int</a:t>
            </a:r>
            <a:r>
              <a:rPr lang="en-US" sz="800" b="1" dirty="0">
                <a:solidFill>
                  <a:srgbClr val="FF0000"/>
                </a:solidFill>
                <a:latin typeface="Consolas" panose="020B0609020204030204" pitchFamily="49" charset="0"/>
              </a:rPr>
              <a:t>(</a:t>
            </a:r>
            <a:r>
              <a:rPr lang="en-US" sz="800" dirty="0">
                <a:solidFill>
                  <a:srgbClr val="000000"/>
                </a:solidFill>
                <a:latin typeface="Consolas" panose="020B0609020204030204" pitchFamily="49" charset="0"/>
              </a:rPr>
              <a:t>e[state][cat]/float(T))</a:t>
            </a:r>
          </a:p>
        </p:txBody>
      </p:sp>
    </p:spTree>
    <p:extLst>
      <p:ext uri="{BB962C8B-B14F-4D97-AF65-F5344CB8AC3E}">
        <p14:creationId xmlns:p14="http://schemas.microsoft.com/office/powerpoint/2010/main" val="276764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Rectangle 2"/>
          <p:cNvSpPr/>
          <p:nvPr/>
        </p:nvSpPr>
        <p:spPr>
          <a:xfrm>
            <a:off x="947382" y="1690688"/>
            <a:ext cx="10612272" cy="3416320"/>
          </a:xfrm>
          <a:prstGeom prst="rect">
            <a:avLst/>
          </a:prstGeom>
        </p:spPr>
        <p:txBody>
          <a:bodyPr wrap="square">
            <a:spAutoFit/>
          </a:bodyPr>
          <a:lstStyle/>
          <a:p>
            <a:r>
              <a:rPr lang="en-US" i="1" dirty="0"/>
              <a:t>'''</a:t>
            </a:r>
          </a:p>
          <a:p>
            <a:r>
              <a:rPr lang="en-US" i="1" dirty="0"/>
              <a:t>Exercise 2. (2 </a:t>
            </a:r>
            <a:r>
              <a:rPr lang="en-US" i="1" u="sng" dirty="0" err="1"/>
              <a:t>Pnt</a:t>
            </a:r>
            <a:r>
              <a:rPr lang="en-US" i="1" u="sng" dirty="0"/>
              <a:t>) Assume an exponential probability distribution with </a:t>
            </a:r>
            <a:r>
              <a:rPr lang="en-US" i="1" u="sng" dirty="0" err="1"/>
              <a:t>cdf</a:t>
            </a:r>
            <a:r>
              <a:rPr lang="en-US" i="1" u="sng" dirty="0"/>
              <a:t> = 1 - </a:t>
            </a:r>
            <a:r>
              <a:rPr lang="en-US" i="1" u="sng" dirty="0" err="1"/>
              <a:t>exp</a:t>
            </a:r>
            <a:r>
              <a:rPr lang="en-US" i="1" u="sng" dirty="0"/>
              <a:t>(-l*x). </a:t>
            </a:r>
          </a:p>
          <a:p>
            <a:r>
              <a:rPr lang="en-US" i="1" dirty="0"/>
              <a:t>Use the inverse transform sampling technique to create a function called "sample"</a:t>
            </a:r>
          </a:p>
          <a:p>
            <a:r>
              <a:rPr lang="en-US" i="1" dirty="0"/>
              <a:t>that takes l as parameter to generate numbers x randomly sampled </a:t>
            </a:r>
          </a:p>
          <a:p>
            <a:r>
              <a:rPr lang="en-US" i="1" dirty="0"/>
              <a:t>from the probability distribution.</a:t>
            </a:r>
          </a:p>
          <a:p>
            <a:endParaRPr lang="en-US" dirty="0"/>
          </a:p>
          <a:p>
            <a:r>
              <a:rPr lang="en-US" i="1" dirty="0"/>
              <a:t>Tip: Use math.log and </a:t>
            </a:r>
            <a:r>
              <a:rPr lang="en-US" i="1" dirty="0" err="1"/>
              <a:t>random.random</a:t>
            </a:r>
            <a:r>
              <a:rPr lang="en-US" i="1" dirty="0"/>
              <a:t>(). Comment each line of code</a:t>
            </a:r>
          </a:p>
          <a:p>
            <a:r>
              <a:rPr lang="en-US" i="1" dirty="0"/>
              <a:t>'''</a:t>
            </a:r>
            <a:endParaRPr lang="en-US" dirty="0">
              <a:solidFill>
                <a:srgbClr val="0000FF"/>
              </a:solidFill>
              <a:latin typeface="Consolas" panose="020B0609020204030204" pitchFamily="49" charset="0"/>
            </a:endParaRPr>
          </a:p>
          <a:p>
            <a:r>
              <a:rPr lang="en-US" dirty="0" err="1">
                <a:solidFill>
                  <a:srgbClr val="0000FF"/>
                </a:solidFill>
                <a:latin typeface="Consolas" panose="020B0609020204030204" pitchFamily="49" charset="0"/>
              </a:rPr>
              <a:t>def</a:t>
            </a:r>
            <a:r>
              <a:rPr lang="en-US" dirty="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sample(l):</a:t>
            </a:r>
          </a:p>
          <a:p>
            <a:r>
              <a:rPr lang="en-US" dirty="0">
                <a:solidFill>
                  <a:srgbClr val="000000"/>
                </a:solidFill>
                <a:latin typeface="Consolas" panose="020B0609020204030204" pitchFamily="49" charset="0"/>
              </a:rPr>
              <a:t>    u = </a:t>
            </a:r>
            <a:r>
              <a:rPr lang="en-US" dirty="0" err="1">
                <a:solidFill>
                  <a:srgbClr val="000000"/>
                </a:solidFill>
                <a:latin typeface="Consolas" panose="020B0609020204030204" pitchFamily="49" charset="0"/>
              </a:rPr>
              <a:t>random.random</a:t>
            </a:r>
            <a:r>
              <a:rPr lang="en-US" dirty="0">
                <a:solidFill>
                  <a:srgbClr val="000000"/>
                </a:solidFill>
                <a:latin typeface="Consolas" panose="020B0609020204030204" pitchFamily="49" charset="0"/>
              </a:rPr>
              <a:t>()</a:t>
            </a:r>
          </a:p>
          <a:p>
            <a:r>
              <a:rPr lang="da-DK" dirty="0">
                <a:solidFill>
                  <a:srgbClr val="000000"/>
                </a:solidFill>
                <a:latin typeface="Consolas" panose="020B0609020204030204" pitchFamily="49" charset="0"/>
              </a:rPr>
              <a:t>    </a:t>
            </a:r>
            <a:r>
              <a:rPr lang="da-DK" dirty="0">
                <a:solidFill>
                  <a:srgbClr val="C0C0C0"/>
                </a:solidFill>
                <a:latin typeface="Consolas" panose="020B0609020204030204" pitchFamily="49" charset="0"/>
              </a:rPr>
              <a:t># log(1-</a:t>
            </a:r>
            <a:r>
              <a:rPr lang="da-DK" u="sng" dirty="0">
                <a:solidFill>
                  <a:srgbClr val="C0C0C0"/>
                </a:solidFill>
                <a:latin typeface="Consolas" panose="020B0609020204030204" pitchFamily="49" charset="0"/>
              </a:rPr>
              <a:t>cdf) = -l*x; </a:t>
            </a:r>
            <a:r>
              <a:rPr lang="da-DK" u="sng" dirty="0">
                <a:solidFill>
                  <a:srgbClr val="000000"/>
                </a:solidFill>
                <a:latin typeface="Consolas" panose="020B0609020204030204" pitchFamily="49" charset="0"/>
              </a:rPr>
              <a:t>x</a:t>
            </a:r>
            <a:r>
              <a:rPr lang="da-DK" u="sng" dirty="0">
                <a:solidFill>
                  <a:srgbClr val="C0C0C0"/>
                </a:solidFill>
                <a:latin typeface="Consolas" panose="020B0609020204030204" pitchFamily="49" charset="0"/>
              </a:rPr>
              <a:t> = -log(1-cdf)/l</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-math.log(</a:t>
            </a:r>
            <a:r>
              <a:rPr lang="en-US" dirty="0">
                <a:solidFill>
                  <a:srgbClr val="800000"/>
                </a:solidFill>
                <a:latin typeface="Consolas" panose="020B0609020204030204" pitchFamily="49" charset="0"/>
              </a:rPr>
              <a:t>1</a:t>
            </a:r>
            <a:r>
              <a:rPr lang="en-US" dirty="0">
                <a:solidFill>
                  <a:srgbClr val="000000"/>
                </a:solidFill>
                <a:latin typeface="Consolas" panose="020B0609020204030204" pitchFamily="49" charset="0"/>
              </a:rPr>
              <a:t>-u)/l </a:t>
            </a:r>
            <a:endParaRPr lang="en-US" dirty="0"/>
          </a:p>
        </p:txBody>
      </p:sp>
    </p:spTree>
    <p:extLst>
      <p:ext uri="{BB962C8B-B14F-4D97-AF65-F5344CB8AC3E}">
        <p14:creationId xmlns:p14="http://schemas.microsoft.com/office/powerpoint/2010/main" val="1530556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CDA82D05A17C4A9E74EDFE2DFA803B" ma:contentTypeVersion="12" ma:contentTypeDescription="Create a new document." ma:contentTypeScope="" ma:versionID="e09a59fbf9e1120ac389824dfbb12160">
  <xsd:schema xmlns:xsd="http://www.w3.org/2001/XMLSchema" xmlns:xs="http://www.w3.org/2001/XMLSchema" xmlns:p="http://schemas.microsoft.com/office/2006/metadata/properties" xmlns:ns3="c5c66c44-0d30-40ea-afbe-9717125ff323" xmlns:ns4="777af067-f2a6-4f58-996d-9e1befcfd23b" targetNamespace="http://schemas.microsoft.com/office/2006/metadata/properties" ma:root="true" ma:fieldsID="ef19d619f9ee30df02cb0c7ebc5ad53e" ns3:_="" ns4:_="">
    <xsd:import namespace="c5c66c44-0d30-40ea-afbe-9717125ff323"/>
    <xsd:import namespace="777af067-f2a6-4f58-996d-9e1befcfd23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c66c44-0d30-40ea-afbe-9717125ff3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7af067-f2a6-4f58-996d-9e1befcfd23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3A44DF-83CB-47B2-B6D6-D15F462E74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c66c44-0d30-40ea-afbe-9717125ff323"/>
    <ds:schemaRef ds:uri="777af067-f2a6-4f58-996d-9e1befcfd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687804-583D-4D31-916A-68C42FE13EB0}">
  <ds:schemaRefs>
    <ds:schemaRef ds:uri="http://schemas.microsoft.com/office/2006/documentManagement/types"/>
    <ds:schemaRef ds:uri="c5c66c44-0d30-40ea-afbe-9717125ff323"/>
    <ds:schemaRef ds:uri="777af067-f2a6-4f58-996d-9e1befcfd23b"/>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DB52BCF-ECF6-46CB-B07A-8DB614E2DF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TotalTime>
  <Words>1707</Words>
  <Application>Microsoft Office PowerPoint</Application>
  <PresentationFormat>Panorámica</PresentationFormat>
  <Paragraphs>150</Paragraphs>
  <Slides>16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Consolas</vt:lpstr>
      <vt:lpstr>Office Theme</vt:lpstr>
      <vt:lpstr>Practical session 5</vt:lpstr>
      <vt:lpstr>Problems in translating the problem into classes</vt:lpstr>
      <vt:lpstr>Problems in translating the problem into classes</vt:lpstr>
      <vt:lpstr>Problems in translating the problem into classes</vt:lpstr>
      <vt:lpstr>Problems in translating the problem into classes</vt:lpstr>
      <vt:lpstr>Problems in translating the problem into classes</vt:lpstr>
      <vt:lpstr>Problems in translating the problem into classes</vt:lpstr>
      <vt:lpstr>Exam</vt:lpstr>
      <vt:lpstr>Exercise 2</vt:lpstr>
      <vt:lpstr>Exercise 2</vt:lpstr>
      <vt:lpstr>Presentación de PowerPoint</vt:lpstr>
      <vt:lpstr>Presentación de PowerPoint</vt:lpstr>
      <vt:lpstr>Stuff going on during the exam…</vt:lpstr>
      <vt:lpstr>Implement the NJ algorithm</vt:lpstr>
      <vt:lpstr>Implement the NJ algorithm</vt:lpstr>
      <vt:lpstr>Implement the NJ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session 5</dc:title>
  <dc:creator>OSCAR LAO GRUESO</dc:creator>
  <cp:lastModifiedBy>OSCAR LAO GRUESO</cp:lastModifiedBy>
  <cp:revision>11</cp:revision>
  <dcterms:created xsi:type="dcterms:W3CDTF">2022-02-18T09:11:30Z</dcterms:created>
  <dcterms:modified xsi:type="dcterms:W3CDTF">2024-02-14T12:01:39Z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0x010100DDCDA82D05A17C4A9E74EDFE2DFA803B</vt:lpwstr>
  </property>
</Properties>
</file>